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9" r:id="rId2"/>
  </p:sldMasterIdLst>
  <p:notesMasterIdLst>
    <p:notesMasterId r:id="rId35"/>
  </p:notesMasterIdLst>
  <p:sldIdLst>
    <p:sldId id="334" r:id="rId3"/>
    <p:sldId id="413" r:id="rId4"/>
    <p:sldId id="285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16" r:id="rId17"/>
    <p:sldId id="408" r:id="rId18"/>
    <p:sldId id="426" r:id="rId19"/>
    <p:sldId id="409" r:id="rId20"/>
    <p:sldId id="410" r:id="rId21"/>
    <p:sldId id="411" r:id="rId22"/>
    <p:sldId id="412" r:id="rId23"/>
    <p:sldId id="420" r:id="rId24"/>
    <p:sldId id="421" r:id="rId25"/>
    <p:sldId id="422" r:id="rId26"/>
    <p:sldId id="423" r:id="rId27"/>
    <p:sldId id="424" r:id="rId28"/>
    <p:sldId id="414" r:id="rId29"/>
    <p:sldId id="417" r:id="rId30"/>
    <p:sldId id="418" r:id="rId31"/>
    <p:sldId id="419" r:id="rId32"/>
    <p:sldId id="425" r:id="rId33"/>
    <p:sldId id="396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4" autoAdjust="0"/>
    <p:restoredTop sz="88133" autoAdjust="0"/>
  </p:normalViewPr>
  <p:slideViewPr>
    <p:cSldViewPr snapToGrid="0" snapToObjects="1">
      <p:cViewPr varScale="1">
        <p:scale>
          <a:sx n="152" d="100"/>
          <a:sy n="152" d="100"/>
        </p:scale>
        <p:origin x="-120" y="-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8F134-2A4F-AA45-9813-165F5BF2AEAC}" type="datetimeFigureOut">
              <a:rPr lang="en-US" smtClean="0"/>
              <a:t>9/17/16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9B6B0-11BB-4D46-A728-E59DD61CCC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19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86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e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ver-1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Cover-CDS-Roadshow2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459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and Content copy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6228" y="5005093"/>
            <a:ext cx="2690657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57150" marR="57150" defTabSz="1282700">
              <a:buClr>
                <a:srgbClr val="A9A9A9"/>
              </a:buClr>
              <a:buFont typeface="Arial"/>
              <a:defRPr sz="700" spc="-14">
                <a:solidFill>
                  <a:srgbClr val="6D7777"/>
                </a:solidFill>
                <a:uFill>
                  <a:solidFill>
                    <a:srgbClr val="7A7A7A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700" spc="-14" dirty="0">
                <a:solidFill>
                  <a:srgbClr val="6D7777"/>
                </a:solidFill>
                <a:uFill>
                  <a:solidFill>
                    <a:srgbClr val="7A7A7A"/>
                  </a:solidFill>
                </a:uFill>
              </a:rPr>
              <a:t>  ©</a:t>
            </a:r>
            <a:r>
              <a:rPr sz="700" spc="-14" dirty="0" smtClean="0">
                <a:solidFill>
                  <a:srgbClr val="6D7777"/>
                </a:solidFill>
                <a:uFill>
                  <a:solidFill>
                    <a:srgbClr val="7A7A7A"/>
                  </a:solidFill>
                </a:uFill>
              </a:rPr>
              <a:t>201</a:t>
            </a:r>
            <a:r>
              <a:rPr lang="en-US" sz="700" spc="-14" dirty="0" smtClean="0">
                <a:solidFill>
                  <a:srgbClr val="6D7777"/>
                </a:solidFill>
                <a:uFill>
                  <a:solidFill>
                    <a:srgbClr val="7A7A7A"/>
                  </a:solidFill>
                </a:uFill>
              </a:rPr>
              <a:t>6</a:t>
            </a:r>
            <a:r>
              <a:rPr sz="700" spc="-14" dirty="0" smtClean="0">
                <a:solidFill>
                  <a:srgbClr val="6D7777"/>
                </a:solidFill>
                <a:uFill>
                  <a:solidFill>
                    <a:srgbClr val="7A7A7A"/>
                  </a:solidFill>
                </a:uFill>
              </a:rPr>
              <a:t> </a:t>
            </a:r>
            <a:r>
              <a:rPr sz="700" spc="-14" dirty="0">
                <a:solidFill>
                  <a:srgbClr val="6D7777"/>
                </a:solidFill>
                <a:uFill>
                  <a:solidFill>
                    <a:srgbClr val="7A7A7A"/>
                  </a:solidFill>
                </a:uFill>
              </a:rPr>
              <a:t>IBM Corporation </a:t>
            </a:r>
          </a:p>
        </p:txBody>
      </p:sp>
      <p:sp>
        <p:nvSpPr>
          <p:cNvPr id="16" name="Shape 16"/>
          <p:cNvSpPr/>
          <p:nvPr/>
        </p:nvSpPr>
        <p:spPr>
          <a:xfrm>
            <a:off x="7908381" y="4963703"/>
            <a:ext cx="269863" cy="9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92500"/>
          </a:bodyPr>
          <a:lstStyle>
            <a:lvl1pPr>
              <a:defRPr sz="700">
                <a:solidFill>
                  <a:srgbClr val="6D7777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6D7777"/>
                </a:solidFill>
              </a:rPr>
              <a:t>￼</a:t>
            </a:r>
          </a:p>
        </p:txBody>
      </p:sp>
      <p:pic>
        <p:nvPicPr>
          <p:cNvPr id="17" name="IBM_8Bar.pdf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944" y="4859774"/>
            <a:ext cx="339154" cy="9525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7"/>
          <p:cNvSpPr>
            <a:spLocks noGrp="1"/>
          </p:cNvSpPr>
          <p:nvPr>
            <p:ph type="title"/>
          </p:nvPr>
        </p:nvSpPr>
        <p:spPr>
          <a:xfrm>
            <a:off x="265113" y="262579"/>
            <a:ext cx="8545512" cy="547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3200" b="0">
                <a:solidFill>
                  <a:srgbClr val="A6A6A6"/>
                </a:solidFill>
                <a:latin typeface="Calibri (Headings)"/>
                <a:cs typeface="Calibri (Headings)"/>
              </a:defRPr>
            </a:lvl1pPr>
          </a:lstStyle>
          <a:p>
            <a:pPr lvl="0">
              <a:defRPr sz="1800"/>
            </a:pPr>
            <a:r>
              <a:rPr sz="2200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8350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D9D0-3012-534D-B3B8-093480A38729}" type="datetimeFigureOut">
              <a:rPr lang="en-US" smtClean="0"/>
              <a:t>9/17/16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E2B4-1DFC-504D-ACE9-337B2060F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59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"/>
          <p:cNvSpPr>
            <a:spLocks noChangeShapeType="1"/>
          </p:cNvSpPr>
          <p:nvPr userDrawn="1"/>
        </p:nvSpPr>
        <p:spPr bwMode="auto">
          <a:xfrm flipV="1">
            <a:off x="190500" y="425450"/>
            <a:ext cx="8763000" cy="0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endParaRPr lang="en-US" dirty="0">
              <a:latin typeface="Times New Roman" pitchFamily="18" charset="0"/>
              <a:ea typeface="MS PGothic" pitchFamily="34" charset="-128"/>
              <a:cs typeface="+mn-cs"/>
              <a:sym typeface="Times New Roman" pitchFamily="18" charset="0"/>
            </a:endParaRPr>
          </a:p>
        </p:txBody>
      </p:sp>
      <p:pic>
        <p:nvPicPr>
          <p:cNvPr id="5" name="Picture 7" descr="http://logok.org/wp-content/uploads/2014/06/IBM-logo-black-880x66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663" y="0"/>
            <a:ext cx="73183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90500" y="397649"/>
            <a:ext cx="8763000" cy="806103"/>
          </a:xfrm>
          <a:prstGeom prst="rect">
            <a:avLst/>
          </a:prstGeom>
        </p:spPr>
        <p:txBody>
          <a:bodyPr/>
          <a:lstStyle>
            <a:lvl1pPr defTabSz="168473">
              <a:lnSpc>
                <a:spcPct val="93000"/>
              </a:lnSpc>
              <a:defRPr sz="2900">
                <a:solidFill>
                  <a:srgbClr val="DB7B31"/>
                </a:solidFill>
                <a:latin typeface="Lubalin Graph Book" pitchFamily="2" charset="0"/>
                <a:ea typeface="Lubalin Graph Book" pitchFamily="2" charset="0"/>
                <a:cs typeface="Lubalin Graph Book" pitchFamily="2" charset="0"/>
                <a:sym typeface="Helvetica Neue Medium"/>
              </a:defRPr>
            </a:lvl1pPr>
          </a:lstStyle>
          <a:p>
            <a:pPr lvl="0"/>
            <a:r>
              <a:rPr dirty="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90500" y="1203752"/>
            <a:ext cx="8763001" cy="3479856"/>
          </a:xfrm>
          <a:prstGeom prst="rect">
            <a:avLst/>
          </a:prstGeom>
        </p:spPr>
        <p:txBody>
          <a:bodyPr/>
          <a:lstStyle>
            <a:lvl1pPr marL="180474" indent="-180474" defTabSz="168473">
              <a:spcBef>
                <a:spcPts val="1200"/>
              </a:spcBef>
              <a:buClr>
                <a:srgbClr val="1A3E58"/>
              </a:buClr>
              <a:buSzPct val="125000"/>
              <a:buChar char="‣"/>
              <a:defRPr sz="1600">
                <a:solidFill>
                  <a:srgbClr val="000000"/>
                </a:solidFill>
                <a:latin typeface="HelvNeue Light for IBM"/>
                <a:ea typeface="HelvNeue Light for IBM"/>
                <a:cs typeface="HelvNeue Light for IBM"/>
                <a:sym typeface="Helvetica Neue"/>
              </a:defRPr>
            </a:lvl1pPr>
            <a:lvl2pPr marL="363955" indent="-135355" defTabSz="168473">
              <a:spcBef>
                <a:spcPts val="525"/>
              </a:spcBef>
              <a:buClr>
                <a:srgbClr val="1A3E58"/>
              </a:buClr>
              <a:defRPr sz="1300">
                <a:solidFill>
                  <a:srgbClr val="5A5A5A"/>
                </a:solidFill>
                <a:latin typeface="HelvNeue Light for IBM"/>
                <a:ea typeface="HelvNeue Light for IBM"/>
                <a:cs typeface="HelvNeue Light for IBM"/>
                <a:sym typeface="Helvetica Neue"/>
              </a:defRPr>
            </a:lvl2pPr>
            <a:lvl3pPr marL="478255" indent="-135355" defTabSz="168473">
              <a:spcBef>
                <a:spcPts val="525"/>
              </a:spcBef>
              <a:buClr>
                <a:srgbClr val="1A3E58"/>
              </a:buClr>
              <a:defRPr sz="1100">
                <a:solidFill>
                  <a:srgbClr val="5A5A5A"/>
                </a:solidFill>
                <a:latin typeface="HelvNeue Light for IBM"/>
                <a:ea typeface="HelvNeue Light for IBM"/>
                <a:cs typeface="HelvNeue Light for IBM"/>
                <a:sym typeface="Helvetica Neue"/>
              </a:defRPr>
            </a:lvl3pPr>
            <a:lvl4pPr marL="563980" indent="-135355" defTabSz="168473">
              <a:spcBef>
                <a:spcPts val="525"/>
              </a:spcBef>
              <a:buClr>
                <a:srgbClr val="1A3E58"/>
              </a:buClr>
              <a:defRPr sz="1100">
                <a:solidFill>
                  <a:srgbClr val="5A5A5A"/>
                </a:solidFill>
                <a:latin typeface="HelvNeue Light for IBM"/>
                <a:ea typeface="HelvNeue Light for IBM"/>
                <a:cs typeface="HelvNeue Light for IBM"/>
                <a:sym typeface="Helvetica Neue"/>
              </a:defRPr>
            </a:lvl4pPr>
            <a:lvl5pPr marL="706855" indent="-135355" defTabSz="168473">
              <a:spcBef>
                <a:spcPts val="525"/>
              </a:spcBef>
              <a:buClr>
                <a:srgbClr val="1A3E58"/>
              </a:buClr>
              <a:defRPr sz="1100">
                <a:solidFill>
                  <a:srgbClr val="5A5A5A"/>
                </a:solidFill>
                <a:latin typeface="HelvNeue Light for IBM"/>
                <a:ea typeface="HelvNeue Light for IBM"/>
                <a:cs typeface="HelvNeue Light for IBM"/>
                <a:sym typeface="Helvetica Neue"/>
              </a:defRPr>
            </a:lvl5pPr>
          </a:lstStyle>
          <a:p>
            <a:pPr lvl="0"/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10"/>
          </p:nvPr>
        </p:nvSpPr>
        <p:spPr>
          <a:xfrm>
            <a:off x="166688" y="4857750"/>
            <a:ext cx="171450" cy="161925"/>
          </a:xfrm>
        </p:spPr>
        <p:txBody>
          <a:bodyPr wrap="none" lIns="30630" tIns="30630" rIns="30630" bIns="30630"/>
          <a:lstStyle>
            <a:lvl1pPr>
              <a:lnSpc>
                <a:spcPct val="93000"/>
              </a:lnSpc>
              <a:defRPr sz="700">
                <a:solidFill>
                  <a:srgbClr val="000000"/>
                </a:solidFill>
                <a:latin typeface="HelvNeue Light for IBM" charset="0"/>
                <a:sym typeface="Helvetica Neue" charset="0"/>
              </a:defRPr>
            </a:lvl1pPr>
          </a:lstStyle>
          <a:p>
            <a:fld id="{F28E2FD4-3CE0-914F-A17D-3DC056C1F5C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021186"/>
      </p:ext>
    </p:extLst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212725" y="77391"/>
            <a:ext cx="7779808" cy="57745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28600" y="735806"/>
            <a:ext cx="8286751" cy="4043958"/>
          </a:xfrm>
        </p:spPr>
        <p:txBody>
          <a:bodyPr/>
          <a:lstStyle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64538" y="4864100"/>
            <a:ext cx="609600" cy="279400"/>
          </a:xfrm>
        </p:spPr>
        <p:txBody>
          <a:bodyPr/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>
              <a:defRPr/>
            </a:pPr>
            <a:fld id="{D200EBEC-5801-E340-AC3D-B2EE01FA87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873296"/>
      </p:ext>
    </p:extLst>
  </p:cSld>
  <p:clrMapOvr>
    <a:masterClrMapping/>
  </p:clrMapOvr>
  <p:transition xmlns:p14="http://schemas.microsoft.com/office/powerpoint/2010/main"/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022350"/>
            <a:ext cx="73914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9092475"/>
      </p:ext>
    </p:extLst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59" b="28865"/>
          <a:stretch>
            <a:fillRect/>
          </a:stretch>
        </p:blipFill>
        <p:spPr bwMode="auto">
          <a:xfrm>
            <a:off x="5357813" y="1765300"/>
            <a:ext cx="3789362" cy="338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" name="Shape 22"/>
          <p:cNvSpPr>
            <a:spLocks noChangeShapeType="1"/>
          </p:cNvSpPr>
          <p:nvPr/>
        </p:nvSpPr>
        <p:spPr bwMode="auto">
          <a:xfrm flipV="1">
            <a:off x="190500" y="425450"/>
            <a:ext cx="8763000" cy="0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defTabSz="166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Times New Roman" pitchFamily="18" charset="0"/>
              <a:ea typeface="MS PGothic" pitchFamily="34" charset="-128"/>
              <a:cs typeface="Avenir Book"/>
              <a:sym typeface="Times New Roman" pitchFamily="18" charset="0"/>
            </a:endParaRPr>
          </a:p>
        </p:txBody>
      </p:sp>
      <p:pic>
        <p:nvPicPr>
          <p:cNvPr id="6" name="Picture 4" descr="http://logok.org/wp-content/uploads/2014/06/IBM-logo-black-880x660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663" y="0"/>
            <a:ext cx="73183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31938" y="1155117"/>
            <a:ext cx="5826851" cy="1531144"/>
          </a:xfrm>
          <a:prstGeom prst="rect">
            <a:avLst/>
          </a:prstGeom>
        </p:spPr>
        <p:txBody>
          <a:bodyPr/>
          <a:lstStyle>
            <a:lvl1pPr defTabSz="168473">
              <a:lnSpc>
                <a:spcPct val="93000"/>
              </a:lnSpc>
              <a:defRPr sz="3700" b="1">
                <a:solidFill>
                  <a:srgbClr val="DB7B31"/>
                </a:solidFill>
                <a:latin typeface="Lubalin Graph" pitchFamily="2" charset="0"/>
                <a:ea typeface="Lubalin Graph" pitchFamily="2" charset="0"/>
                <a:cs typeface="Lubalin Graph" pitchFamily="2" charset="0"/>
                <a:sym typeface="Helvetica Neue"/>
              </a:defRPr>
            </a:lvl1pPr>
          </a:lstStyle>
          <a:p>
            <a:pPr lvl="0"/>
            <a:r>
              <a:rPr dirty="0"/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361273" y="2674874"/>
            <a:ext cx="4758691" cy="2228850"/>
          </a:xfrm>
          <a:prstGeom prst="rect">
            <a:avLst/>
          </a:prstGeom>
        </p:spPr>
        <p:txBody>
          <a:bodyPr/>
          <a:lstStyle>
            <a:lvl1pPr defTabSz="168473">
              <a:lnSpc>
                <a:spcPct val="93000"/>
              </a:lnSpc>
              <a:spcBef>
                <a:spcPts val="900"/>
              </a:spcBef>
              <a:defRPr sz="1800">
                <a:solidFill>
                  <a:srgbClr val="5A5A5A"/>
                </a:solidFill>
                <a:latin typeface="Lubalin Graph Book" pitchFamily="2" charset="0"/>
                <a:ea typeface="Lubalin Graph Book" pitchFamily="2" charset="0"/>
                <a:cs typeface="Lubalin Graph Book" pitchFamily="2" charset="0"/>
                <a:sym typeface="Helvetica Neue"/>
              </a:defRPr>
            </a:lvl1pPr>
            <a:lvl2pPr marL="0" indent="171450" defTabSz="168473">
              <a:lnSpc>
                <a:spcPct val="93000"/>
              </a:lnSpc>
              <a:spcBef>
                <a:spcPts val="1200"/>
              </a:spcBef>
              <a:buSzTx/>
              <a:buNone/>
              <a:defRPr>
                <a:solidFill>
                  <a:srgbClr val="5A5A5A"/>
                </a:solidFill>
                <a:latin typeface="Lubalin Graph Book" pitchFamily="2" charset="0"/>
                <a:ea typeface="Lubalin Graph Book" pitchFamily="2" charset="0"/>
                <a:cs typeface="Lubalin Graph Book" pitchFamily="2" charset="0"/>
                <a:sym typeface="Helvetica Neue"/>
              </a:defRPr>
            </a:lvl2pPr>
            <a:lvl3pPr marL="0" indent="342900" defTabSz="168473">
              <a:lnSpc>
                <a:spcPct val="93000"/>
              </a:lnSpc>
              <a:spcBef>
                <a:spcPts val="1200"/>
              </a:spcBef>
              <a:buSzTx/>
              <a:buNone/>
              <a:defRPr>
                <a:solidFill>
                  <a:srgbClr val="5A5A5A"/>
                </a:solidFill>
                <a:latin typeface="Lubalin Graph Book" pitchFamily="2" charset="0"/>
                <a:ea typeface="Lubalin Graph Book" pitchFamily="2" charset="0"/>
                <a:cs typeface="Lubalin Graph Book" pitchFamily="2" charset="0"/>
                <a:sym typeface="Helvetica Neue"/>
              </a:defRPr>
            </a:lvl3pPr>
            <a:lvl4pPr marL="0" indent="514350" defTabSz="168473">
              <a:lnSpc>
                <a:spcPct val="93000"/>
              </a:lnSpc>
              <a:spcBef>
                <a:spcPts val="1200"/>
              </a:spcBef>
              <a:buSzTx/>
              <a:buNone/>
              <a:defRPr>
                <a:solidFill>
                  <a:srgbClr val="5A5A5A"/>
                </a:solidFill>
                <a:latin typeface="Lubalin Graph Book" pitchFamily="2" charset="0"/>
                <a:ea typeface="Lubalin Graph Book" pitchFamily="2" charset="0"/>
                <a:cs typeface="Lubalin Graph Book" pitchFamily="2" charset="0"/>
                <a:sym typeface="Helvetica Neue"/>
              </a:defRPr>
            </a:lvl4pPr>
            <a:lvl5pPr marL="0" indent="685800" defTabSz="168473">
              <a:lnSpc>
                <a:spcPct val="93000"/>
              </a:lnSpc>
              <a:spcBef>
                <a:spcPts val="1200"/>
              </a:spcBef>
              <a:buSzTx/>
              <a:buNone/>
              <a:defRPr>
                <a:solidFill>
                  <a:srgbClr val="5A5A5A"/>
                </a:solidFill>
                <a:latin typeface="Lubalin Graph Book" pitchFamily="2" charset="0"/>
                <a:ea typeface="Lubalin Graph Book" pitchFamily="2" charset="0"/>
                <a:cs typeface="Lubalin Graph Book" pitchFamily="2" charset="0"/>
                <a:sym typeface="Helvetica Neue"/>
              </a:defRPr>
            </a:lvl5pPr>
          </a:lstStyle>
          <a:p>
            <a:pPr lvl="0"/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424581720"/>
      </p:ext>
    </p:extLst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"/>
          <p:cNvSpPr>
            <a:spLocks noChangeShapeType="1"/>
          </p:cNvSpPr>
          <p:nvPr userDrawn="1"/>
        </p:nvSpPr>
        <p:spPr bwMode="auto">
          <a:xfrm flipV="1">
            <a:off x="190500" y="425450"/>
            <a:ext cx="8763000" cy="0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defTabSz="166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Times New Roman" pitchFamily="18" charset="0"/>
              <a:ea typeface="MS PGothic" pitchFamily="34" charset="-128"/>
              <a:cs typeface="Avenir Book"/>
              <a:sym typeface="Times New Roman" pitchFamily="18" charset="0"/>
            </a:endParaRPr>
          </a:p>
        </p:txBody>
      </p:sp>
      <p:pic>
        <p:nvPicPr>
          <p:cNvPr id="5" name="Picture 7" descr="http://logok.org/wp-content/uploads/2014/06/IBM-logo-black-880x66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663" y="0"/>
            <a:ext cx="73183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90500" y="397649"/>
            <a:ext cx="8763000" cy="806103"/>
          </a:xfrm>
          <a:prstGeom prst="rect">
            <a:avLst/>
          </a:prstGeom>
        </p:spPr>
        <p:txBody>
          <a:bodyPr/>
          <a:lstStyle>
            <a:lvl1pPr defTabSz="168473">
              <a:lnSpc>
                <a:spcPct val="93000"/>
              </a:lnSpc>
              <a:defRPr sz="2900">
                <a:solidFill>
                  <a:srgbClr val="DB7B31"/>
                </a:solidFill>
                <a:latin typeface="Lubalin Graph Book" pitchFamily="2" charset="0"/>
                <a:ea typeface="Lubalin Graph Book" pitchFamily="2" charset="0"/>
                <a:cs typeface="Lubalin Graph Book" pitchFamily="2" charset="0"/>
                <a:sym typeface="Helvetica Neue Medium"/>
              </a:defRPr>
            </a:lvl1pPr>
          </a:lstStyle>
          <a:p>
            <a:pPr lvl="0"/>
            <a:r>
              <a:rPr dirty="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90500" y="1203752"/>
            <a:ext cx="8763001" cy="3479856"/>
          </a:xfrm>
          <a:prstGeom prst="rect">
            <a:avLst/>
          </a:prstGeom>
        </p:spPr>
        <p:txBody>
          <a:bodyPr/>
          <a:lstStyle>
            <a:lvl1pPr marL="180474" indent="-180474" defTabSz="168473">
              <a:spcBef>
                <a:spcPts val="1200"/>
              </a:spcBef>
              <a:buClr>
                <a:srgbClr val="1A3E58"/>
              </a:buClr>
              <a:buSzPct val="125000"/>
              <a:buChar char="‣"/>
              <a:defRPr sz="1600">
                <a:solidFill>
                  <a:srgbClr val="000000"/>
                </a:solidFill>
                <a:latin typeface="HelvNeue Light for IBM"/>
                <a:ea typeface="HelvNeue Light for IBM"/>
                <a:cs typeface="HelvNeue Light for IBM"/>
                <a:sym typeface="Helvetica Neue"/>
              </a:defRPr>
            </a:lvl1pPr>
            <a:lvl2pPr marL="363955" indent="-135355" defTabSz="168473">
              <a:spcBef>
                <a:spcPts val="525"/>
              </a:spcBef>
              <a:buClr>
                <a:srgbClr val="1A3E58"/>
              </a:buClr>
              <a:defRPr sz="1300">
                <a:solidFill>
                  <a:srgbClr val="5A5A5A"/>
                </a:solidFill>
                <a:latin typeface="HelvNeue Light for IBM"/>
                <a:ea typeface="HelvNeue Light for IBM"/>
                <a:cs typeface="HelvNeue Light for IBM"/>
                <a:sym typeface="Helvetica Neue"/>
              </a:defRPr>
            </a:lvl2pPr>
            <a:lvl3pPr marL="478255" indent="-135355" defTabSz="168473">
              <a:spcBef>
                <a:spcPts val="525"/>
              </a:spcBef>
              <a:buClr>
                <a:srgbClr val="1A3E58"/>
              </a:buClr>
              <a:defRPr sz="1100">
                <a:solidFill>
                  <a:srgbClr val="5A5A5A"/>
                </a:solidFill>
                <a:latin typeface="HelvNeue Light for IBM"/>
                <a:ea typeface="HelvNeue Light for IBM"/>
                <a:cs typeface="HelvNeue Light for IBM"/>
                <a:sym typeface="Helvetica Neue"/>
              </a:defRPr>
            </a:lvl3pPr>
            <a:lvl4pPr marL="563980" indent="-135355" defTabSz="168473">
              <a:spcBef>
                <a:spcPts val="525"/>
              </a:spcBef>
              <a:buClr>
                <a:srgbClr val="1A3E58"/>
              </a:buClr>
              <a:defRPr sz="1100">
                <a:solidFill>
                  <a:srgbClr val="5A5A5A"/>
                </a:solidFill>
                <a:latin typeface="HelvNeue Light for IBM"/>
                <a:ea typeface="HelvNeue Light for IBM"/>
                <a:cs typeface="HelvNeue Light for IBM"/>
                <a:sym typeface="Helvetica Neue"/>
              </a:defRPr>
            </a:lvl4pPr>
            <a:lvl5pPr marL="706855" indent="-135355" defTabSz="168473">
              <a:spcBef>
                <a:spcPts val="525"/>
              </a:spcBef>
              <a:buClr>
                <a:srgbClr val="1A3E58"/>
              </a:buClr>
              <a:defRPr sz="1100">
                <a:solidFill>
                  <a:srgbClr val="5A5A5A"/>
                </a:solidFill>
                <a:latin typeface="HelvNeue Light for IBM"/>
                <a:ea typeface="HelvNeue Light for IBM"/>
                <a:cs typeface="HelvNeue Light for IBM"/>
                <a:sym typeface="Helvetica Neue"/>
              </a:defRPr>
            </a:lvl5pPr>
          </a:lstStyle>
          <a:p>
            <a:pPr lvl="0"/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10"/>
          </p:nvPr>
        </p:nvSpPr>
        <p:spPr>
          <a:xfrm>
            <a:off x="166688" y="4857750"/>
            <a:ext cx="171450" cy="161925"/>
          </a:xfrm>
        </p:spPr>
        <p:txBody>
          <a:bodyPr wrap="none" lIns="30630" tIns="30630" rIns="30630" bIns="30630"/>
          <a:lstStyle>
            <a:lvl1pPr>
              <a:lnSpc>
                <a:spcPct val="93000"/>
              </a:lnSpc>
              <a:defRPr sz="700">
                <a:solidFill>
                  <a:srgbClr val="000000"/>
                </a:solidFill>
                <a:latin typeface="HelvNeue Light for IBM" charset="0"/>
                <a:sym typeface="Helvetica Neue" charset="0"/>
              </a:defRPr>
            </a:lvl1pPr>
          </a:lstStyle>
          <a:p>
            <a:fld id="{F28E2FD4-3CE0-914F-A17D-3DC056C1F5C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13419"/>
      </p:ext>
    </p:extLst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theme" Target="../theme/theme2.xm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0D9D0-3012-534D-B3B8-093480A38729}" type="datetimeFigureOut">
              <a:rPr lang="en-US" smtClean="0"/>
              <a:t>9/17/16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E2B4-1DFC-504D-ACE9-337B2060F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493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8" r:id="rId2"/>
    <p:sldLayoutId id="2147483650" r:id="rId3"/>
    <p:sldLayoutId id="2147483683" r:id="rId4"/>
    <p:sldLayoutId id="2147483684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Grp="1"/>
          </p:cNvSpPr>
          <p:nvPr>
            <p:ph type="title"/>
          </p:nvPr>
        </p:nvSpPr>
        <p:spPr bwMode="auto">
          <a:xfrm>
            <a:off x="457200" y="69850"/>
            <a:ext cx="82296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Neue Light for IBM" charset="0"/>
              </a:rPr>
              <a:t>Title Text</a:t>
            </a:r>
          </a:p>
        </p:txBody>
      </p:sp>
      <p:sp>
        <p:nvSpPr>
          <p:cNvPr id="1027" name="Shape 3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Neue Light for IBM" charset="0"/>
              </a:rPr>
              <a:t>Body Level One</a:t>
            </a:r>
          </a:p>
          <a:p>
            <a:pPr lvl="1"/>
            <a:r>
              <a:rPr lang="en-US">
                <a:sym typeface="HelvNeue Light for IBM" charset="0"/>
              </a:rPr>
              <a:t>Body Level Two</a:t>
            </a:r>
          </a:p>
          <a:p>
            <a:pPr lvl="2"/>
            <a:r>
              <a:rPr lang="en-US">
                <a:sym typeface="HelvNeue Light for IBM" charset="0"/>
              </a:rPr>
              <a:t>Body Level Three</a:t>
            </a:r>
          </a:p>
          <a:p>
            <a:pPr lvl="3"/>
            <a:r>
              <a:rPr lang="en-US">
                <a:sym typeface="HelvNeue Light for IBM" charset="0"/>
              </a:rPr>
              <a:t>Body Level Four</a:t>
            </a:r>
          </a:p>
          <a:p>
            <a:pPr lvl="4"/>
            <a:r>
              <a:rPr lang="en-US">
                <a:sym typeface="HelvNeue Light for IBM" charset="0"/>
              </a:rPr>
              <a:t>Body Level Five</a:t>
            </a:r>
          </a:p>
        </p:txBody>
      </p:sp>
      <p:sp>
        <p:nvSpPr>
          <p:cNvPr id="1028" name="Shape 4"/>
          <p:cNvSpPr>
            <a:spLocks noGrp="1"/>
          </p:cNvSpPr>
          <p:nvPr>
            <p:ph type="sldNum" sz="quarter" idx="2"/>
          </p:nvPr>
        </p:nvSpPr>
        <p:spPr bwMode="auto">
          <a:xfrm>
            <a:off x="166688" y="4857750"/>
            <a:ext cx="2308225" cy="3159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19202" tIns="19202" rIns="19202" bIns="19202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 sz="1800">
                <a:solidFill>
                  <a:srgbClr val="FFFFFF"/>
                </a:solidFill>
                <a:latin typeface="Arial" charset="0"/>
                <a:cs typeface="Arial" charset="0"/>
                <a:sym typeface="Arial" charset="0"/>
              </a:defRPr>
            </a:lvl1pPr>
          </a:lstStyle>
          <a:p>
            <a:pPr defTabSz="166688" fontAlgn="base">
              <a:spcBef>
                <a:spcPct val="0"/>
              </a:spcBef>
              <a:spcAft>
                <a:spcPct val="0"/>
              </a:spcAft>
            </a:pPr>
            <a:fld id="{86A67038-87EA-364E-BEC3-7EC631FDFF9F}" type="slidenum">
              <a:rPr lang="en-US" smtClean="0">
                <a:ea typeface="MS PGothic" charset="0"/>
              </a:rPr>
              <a:pPr defTabSz="16668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 smtClean="0">
              <a:ea typeface="MS PGothic" charset="0"/>
            </a:endParaRPr>
          </a:p>
        </p:txBody>
      </p:sp>
      <p:pic>
        <p:nvPicPr>
          <p:cNvPr id="1029" name="pasted-image.pd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613" y="4702175"/>
            <a:ext cx="574675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30" name="Shape 52"/>
          <p:cNvSpPr>
            <a:spLocks noChangeArrowheads="1"/>
          </p:cNvSpPr>
          <p:nvPr userDrawn="1"/>
        </p:nvSpPr>
        <p:spPr bwMode="auto">
          <a:xfrm>
            <a:off x="8272463" y="4945063"/>
            <a:ext cx="785812" cy="762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20638" defTabSz="481013" fontAlgn="base">
              <a:spcBef>
                <a:spcPct val="0"/>
              </a:spcBef>
              <a:spcAft>
                <a:spcPct val="0"/>
              </a:spcAft>
              <a:buClr>
                <a:srgbClr val="A9A9A9"/>
              </a:buClr>
              <a:buFont typeface="Arial" charset="0"/>
              <a:buNone/>
            </a:pPr>
            <a:r>
              <a:rPr lang="en-US" sz="500" dirty="0" smtClean="0">
                <a:solidFill>
                  <a:srgbClr val="959595"/>
                </a:solidFill>
                <a:latin typeface="Arial" charset="0"/>
                <a:ea typeface="MS PGothic" charset="0"/>
                <a:cs typeface="Arial" charset="0"/>
                <a:sym typeface="Arial" charset="0"/>
              </a:rPr>
              <a:t>  ©2015 IBM Corporation </a:t>
            </a:r>
          </a:p>
        </p:txBody>
      </p:sp>
    </p:spTree>
    <p:extLst>
      <p:ext uri="{BB962C8B-B14F-4D97-AF65-F5344CB8AC3E}">
        <p14:creationId xmlns:p14="http://schemas.microsoft.com/office/powerpoint/2010/main" val="321156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</p:sldLayoutIdLst>
  <p:transition xmlns:p14="http://schemas.microsoft.com/office/powerpoint/2010/main" spd="med"/>
  <p:txStyles>
    <p:titleStyle>
      <a:lvl1pPr algn="ctr" defTabSz="171450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Lubalin Graph Demi Regular"/>
          <a:ea typeface="HelvNeue Light for IBM"/>
          <a:cs typeface="Lubalin Graph Demi Regular"/>
          <a:sym typeface="HelvNeue Light for IBM" charset="0"/>
        </a:defRPr>
      </a:lvl1pPr>
      <a:lvl2pPr algn="ctr" defTabSz="171450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Lubalin Graph Demi Regular"/>
          <a:ea typeface="HelvNeue Light for IBM"/>
          <a:cs typeface="Lubalin Graph Demi Regular"/>
          <a:sym typeface="HelvNeue Light for IBM" charset="0"/>
        </a:defRPr>
      </a:lvl2pPr>
      <a:lvl3pPr algn="ctr" defTabSz="171450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Lubalin Graph Demi Regular"/>
          <a:ea typeface="HelvNeue Light for IBM"/>
          <a:cs typeface="Lubalin Graph Demi Regular"/>
          <a:sym typeface="HelvNeue Light for IBM" charset="0"/>
        </a:defRPr>
      </a:lvl3pPr>
      <a:lvl4pPr algn="ctr" defTabSz="171450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Lubalin Graph Demi Regular"/>
          <a:ea typeface="HelvNeue Light for IBM"/>
          <a:cs typeface="Lubalin Graph Demi Regular"/>
          <a:sym typeface="HelvNeue Light for IBM" charset="0"/>
        </a:defRPr>
      </a:lvl4pPr>
      <a:lvl5pPr algn="ctr" defTabSz="171450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Lubalin Graph Demi Regular"/>
          <a:ea typeface="HelvNeue Light for IBM"/>
          <a:cs typeface="Lubalin Graph Demi Regular"/>
          <a:sym typeface="HelvNeue Light for IBM" charset="0"/>
        </a:defRPr>
      </a:lvl5pPr>
      <a:lvl6pPr defTabSz="171450">
        <a:defRPr sz="2400">
          <a:solidFill>
            <a:srgbClr val="FFFFFF"/>
          </a:solidFill>
          <a:latin typeface="HelvNeue Light for IBM"/>
          <a:ea typeface="HelvNeue Light for IBM"/>
          <a:cs typeface="HelvNeue Light for IBM"/>
          <a:sym typeface="HelvNeue Light for IBM"/>
        </a:defRPr>
      </a:lvl6pPr>
      <a:lvl7pPr defTabSz="171450">
        <a:defRPr sz="2400">
          <a:solidFill>
            <a:srgbClr val="FFFFFF"/>
          </a:solidFill>
          <a:latin typeface="HelvNeue Light for IBM"/>
          <a:ea typeface="HelvNeue Light for IBM"/>
          <a:cs typeface="HelvNeue Light for IBM"/>
          <a:sym typeface="HelvNeue Light for IBM"/>
        </a:defRPr>
      </a:lvl7pPr>
      <a:lvl8pPr defTabSz="171450">
        <a:defRPr sz="2400">
          <a:solidFill>
            <a:srgbClr val="FFFFFF"/>
          </a:solidFill>
          <a:latin typeface="HelvNeue Light for IBM"/>
          <a:ea typeface="HelvNeue Light for IBM"/>
          <a:cs typeface="HelvNeue Light for IBM"/>
          <a:sym typeface="HelvNeue Light for IBM"/>
        </a:defRPr>
      </a:lvl8pPr>
      <a:lvl9pPr defTabSz="171450">
        <a:defRPr sz="2400">
          <a:solidFill>
            <a:srgbClr val="FFFFFF"/>
          </a:solidFill>
          <a:latin typeface="HelvNeue Light for IBM"/>
          <a:ea typeface="HelvNeue Light for IBM"/>
          <a:cs typeface="HelvNeue Light for IBM"/>
          <a:sym typeface="HelvNeue Light for IBM"/>
        </a:defRPr>
      </a:lvl9pPr>
    </p:titleStyle>
    <p:bodyStyle>
      <a:lvl1pPr marL="128588" indent="-128588" algn="l" defTabSz="171450" rtl="0" eaLnBrk="0" fontAlgn="base" hangingPunct="0">
        <a:spcBef>
          <a:spcPts val="113"/>
        </a:spcBef>
        <a:spcAft>
          <a:spcPct val="0"/>
        </a:spcAft>
        <a:defRPr sz="1400">
          <a:solidFill>
            <a:srgbClr val="FFFFFF"/>
          </a:solidFill>
          <a:latin typeface="Franklin Gothic Medium"/>
          <a:ea typeface="HelvNeue Light for IBM"/>
          <a:cs typeface="Franklin Gothic Medium"/>
          <a:sym typeface="HelvNeue Light for IBM" charset="0"/>
        </a:defRPr>
      </a:lvl1pPr>
      <a:lvl2pPr marL="231775" indent="-134938" algn="l" defTabSz="171450" rtl="0" eaLnBrk="0" fontAlgn="base" hangingPunct="0">
        <a:spcBef>
          <a:spcPts val="113"/>
        </a:spcBef>
        <a:spcAft>
          <a:spcPct val="0"/>
        </a:spcAft>
        <a:buSzPct val="100000"/>
        <a:buChar char="-"/>
        <a:defRPr sz="1400">
          <a:solidFill>
            <a:srgbClr val="FFFFFF"/>
          </a:solidFill>
          <a:latin typeface="Franklin Gothic Medium"/>
          <a:ea typeface="HelvNeue Light for IBM"/>
          <a:cs typeface="Franklin Gothic Medium"/>
          <a:sym typeface="HelvNeue Light for IBM" charset="0"/>
        </a:defRPr>
      </a:lvl2pPr>
      <a:lvl3pPr marL="279400" indent="-134938" algn="l" defTabSz="171450" rtl="0" eaLnBrk="0" fontAlgn="base" hangingPunct="0">
        <a:spcBef>
          <a:spcPts val="113"/>
        </a:spcBef>
        <a:spcAft>
          <a:spcPct val="0"/>
        </a:spcAft>
        <a:buSzPct val="100000"/>
        <a:buChar char="-"/>
        <a:defRPr sz="1400">
          <a:solidFill>
            <a:srgbClr val="FFFFFF"/>
          </a:solidFill>
          <a:latin typeface="Franklin Gothic Medium"/>
          <a:ea typeface="HelvNeue Light for IBM"/>
          <a:cs typeface="Franklin Gothic Medium"/>
          <a:sym typeface="HelvNeue Light for IBM" charset="0"/>
        </a:defRPr>
      </a:lvl3pPr>
      <a:lvl4pPr marL="315913" indent="-134938" algn="l" defTabSz="171450" rtl="0" eaLnBrk="0" fontAlgn="base" hangingPunct="0">
        <a:spcBef>
          <a:spcPts val="113"/>
        </a:spcBef>
        <a:spcAft>
          <a:spcPct val="0"/>
        </a:spcAft>
        <a:buSzPct val="100000"/>
        <a:buChar char="-"/>
        <a:defRPr sz="1400">
          <a:solidFill>
            <a:srgbClr val="FFFFFF"/>
          </a:solidFill>
          <a:latin typeface="Franklin Gothic Medium"/>
          <a:ea typeface="HelvNeue Light for IBM"/>
          <a:cs typeface="Franklin Gothic Medium"/>
          <a:sym typeface="HelvNeue Light for IBM" charset="0"/>
        </a:defRPr>
      </a:lvl4pPr>
      <a:lvl5pPr marL="376238" indent="-134938" algn="l" defTabSz="171450" rtl="0" eaLnBrk="0" fontAlgn="base" hangingPunct="0">
        <a:spcBef>
          <a:spcPts val="113"/>
        </a:spcBef>
        <a:spcAft>
          <a:spcPct val="0"/>
        </a:spcAft>
        <a:buSzPct val="100000"/>
        <a:buChar char="-"/>
        <a:defRPr sz="1400">
          <a:solidFill>
            <a:srgbClr val="FFFFFF"/>
          </a:solidFill>
          <a:latin typeface="Franklin Gothic Medium"/>
          <a:ea typeface="HelvNeue Light for IBM"/>
          <a:cs typeface="Franklin Gothic Medium"/>
          <a:sym typeface="HelvNeue Light for IBM" charset="0"/>
        </a:defRPr>
      </a:lvl5pPr>
      <a:lvl6pPr marL="1011555" indent="-154305" defTabSz="171450">
        <a:spcBef>
          <a:spcPts val="113"/>
        </a:spcBef>
        <a:buSzPct val="100000"/>
        <a:buChar char="•"/>
        <a:defRPr sz="1400">
          <a:solidFill>
            <a:srgbClr val="FFFFFF"/>
          </a:solidFill>
          <a:latin typeface="HelvNeue Light for IBM"/>
          <a:ea typeface="HelvNeue Light for IBM"/>
          <a:cs typeface="HelvNeue Light for IBM"/>
          <a:sym typeface="HelvNeue Light for IBM"/>
        </a:defRPr>
      </a:lvl6pPr>
      <a:lvl7pPr marL="1183005" indent="-154305" defTabSz="171450">
        <a:spcBef>
          <a:spcPts val="113"/>
        </a:spcBef>
        <a:buSzPct val="100000"/>
        <a:buChar char="•"/>
        <a:defRPr sz="1400">
          <a:solidFill>
            <a:srgbClr val="FFFFFF"/>
          </a:solidFill>
          <a:latin typeface="HelvNeue Light for IBM"/>
          <a:ea typeface="HelvNeue Light for IBM"/>
          <a:cs typeface="HelvNeue Light for IBM"/>
          <a:sym typeface="HelvNeue Light for IBM"/>
        </a:defRPr>
      </a:lvl7pPr>
      <a:lvl8pPr marL="1354455" indent="-154305" defTabSz="171450">
        <a:spcBef>
          <a:spcPts val="113"/>
        </a:spcBef>
        <a:buSzPct val="100000"/>
        <a:buChar char="•"/>
        <a:defRPr sz="1400">
          <a:solidFill>
            <a:srgbClr val="FFFFFF"/>
          </a:solidFill>
          <a:latin typeface="HelvNeue Light for IBM"/>
          <a:ea typeface="HelvNeue Light for IBM"/>
          <a:cs typeface="HelvNeue Light for IBM"/>
          <a:sym typeface="HelvNeue Light for IBM"/>
        </a:defRPr>
      </a:lvl8pPr>
      <a:lvl9pPr marL="1525905" indent="-154305" defTabSz="171450">
        <a:spcBef>
          <a:spcPts val="113"/>
        </a:spcBef>
        <a:buSzPct val="100000"/>
        <a:buChar char="•"/>
        <a:defRPr sz="1400">
          <a:solidFill>
            <a:srgbClr val="FFFFFF"/>
          </a:solidFill>
          <a:latin typeface="HelvNeue Light for IBM"/>
          <a:ea typeface="HelvNeue Light for IBM"/>
          <a:cs typeface="HelvNeue Light for IBM"/>
          <a:sym typeface="HelvNeue Light for IBM"/>
        </a:defRPr>
      </a:lvl9pPr>
    </p:bodyStyle>
    <p:otherStyle>
      <a:lvl1pPr defTabSz="171450">
        <a:tabLst>
          <a:tab pos="66675" algn="l"/>
          <a:tab pos="138113" algn="l"/>
          <a:tab pos="209550" algn="l"/>
          <a:tab pos="280988" algn="l"/>
          <a:tab pos="347663" algn="l"/>
          <a:tab pos="423863" algn="l"/>
          <a:tab pos="490538" algn="l"/>
          <a:tab pos="561975" algn="l"/>
          <a:tab pos="633413" algn="l"/>
          <a:tab pos="704850" algn="l"/>
          <a:tab pos="776288" algn="l"/>
          <a:tab pos="847725" algn="l"/>
          <a:tab pos="914400" algn="l"/>
          <a:tab pos="985838" algn="l"/>
          <a:tab pos="1057275" algn="l"/>
          <a:tab pos="1128713" algn="l"/>
          <a:tab pos="1200150" algn="l"/>
          <a:tab pos="1271588" algn="l"/>
          <a:tab pos="1343025" algn="l"/>
          <a:tab pos="1409700" algn="l"/>
        </a:tabLst>
        <a:defRPr sz="18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171450" defTabSz="171450">
        <a:tabLst>
          <a:tab pos="66675" algn="l"/>
          <a:tab pos="138113" algn="l"/>
          <a:tab pos="209550" algn="l"/>
          <a:tab pos="280988" algn="l"/>
          <a:tab pos="347663" algn="l"/>
          <a:tab pos="423863" algn="l"/>
          <a:tab pos="490538" algn="l"/>
          <a:tab pos="561975" algn="l"/>
          <a:tab pos="633413" algn="l"/>
          <a:tab pos="704850" algn="l"/>
          <a:tab pos="776288" algn="l"/>
          <a:tab pos="847725" algn="l"/>
          <a:tab pos="914400" algn="l"/>
          <a:tab pos="985838" algn="l"/>
          <a:tab pos="1057275" algn="l"/>
          <a:tab pos="1128713" algn="l"/>
          <a:tab pos="1200150" algn="l"/>
          <a:tab pos="1271588" algn="l"/>
          <a:tab pos="1343025" algn="l"/>
          <a:tab pos="1409700" algn="l"/>
        </a:tabLst>
        <a:defRPr sz="18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342900" defTabSz="171450">
        <a:tabLst>
          <a:tab pos="66675" algn="l"/>
          <a:tab pos="138113" algn="l"/>
          <a:tab pos="209550" algn="l"/>
          <a:tab pos="280988" algn="l"/>
          <a:tab pos="347663" algn="l"/>
          <a:tab pos="423863" algn="l"/>
          <a:tab pos="490538" algn="l"/>
          <a:tab pos="561975" algn="l"/>
          <a:tab pos="633413" algn="l"/>
          <a:tab pos="704850" algn="l"/>
          <a:tab pos="776288" algn="l"/>
          <a:tab pos="847725" algn="l"/>
          <a:tab pos="914400" algn="l"/>
          <a:tab pos="985838" algn="l"/>
          <a:tab pos="1057275" algn="l"/>
          <a:tab pos="1128713" algn="l"/>
          <a:tab pos="1200150" algn="l"/>
          <a:tab pos="1271588" algn="l"/>
          <a:tab pos="1343025" algn="l"/>
          <a:tab pos="1409700" algn="l"/>
        </a:tabLst>
        <a:defRPr sz="18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514350" defTabSz="171450">
        <a:tabLst>
          <a:tab pos="66675" algn="l"/>
          <a:tab pos="138113" algn="l"/>
          <a:tab pos="209550" algn="l"/>
          <a:tab pos="280988" algn="l"/>
          <a:tab pos="347663" algn="l"/>
          <a:tab pos="423863" algn="l"/>
          <a:tab pos="490538" algn="l"/>
          <a:tab pos="561975" algn="l"/>
          <a:tab pos="633413" algn="l"/>
          <a:tab pos="704850" algn="l"/>
          <a:tab pos="776288" algn="l"/>
          <a:tab pos="847725" algn="l"/>
          <a:tab pos="914400" algn="l"/>
          <a:tab pos="985838" algn="l"/>
          <a:tab pos="1057275" algn="l"/>
          <a:tab pos="1128713" algn="l"/>
          <a:tab pos="1200150" algn="l"/>
          <a:tab pos="1271588" algn="l"/>
          <a:tab pos="1343025" algn="l"/>
          <a:tab pos="1409700" algn="l"/>
        </a:tabLst>
        <a:defRPr sz="18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685800" defTabSz="171450">
        <a:tabLst>
          <a:tab pos="66675" algn="l"/>
          <a:tab pos="138113" algn="l"/>
          <a:tab pos="209550" algn="l"/>
          <a:tab pos="280988" algn="l"/>
          <a:tab pos="347663" algn="l"/>
          <a:tab pos="423863" algn="l"/>
          <a:tab pos="490538" algn="l"/>
          <a:tab pos="561975" algn="l"/>
          <a:tab pos="633413" algn="l"/>
          <a:tab pos="704850" algn="l"/>
          <a:tab pos="776288" algn="l"/>
          <a:tab pos="847725" algn="l"/>
          <a:tab pos="914400" algn="l"/>
          <a:tab pos="985838" algn="l"/>
          <a:tab pos="1057275" algn="l"/>
          <a:tab pos="1128713" algn="l"/>
          <a:tab pos="1200150" algn="l"/>
          <a:tab pos="1271588" algn="l"/>
          <a:tab pos="1343025" algn="l"/>
          <a:tab pos="1409700" algn="l"/>
        </a:tabLst>
        <a:defRPr sz="18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857250" defTabSz="171450">
        <a:tabLst>
          <a:tab pos="66675" algn="l"/>
          <a:tab pos="138113" algn="l"/>
          <a:tab pos="209550" algn="l"/>
          <a:tab pos="280988" algn="l"/>
          <a:tab pos="347663" algn="l"/>
          <a:tab pos="423863" algn="l"/>
          <a:tab pos="490538" algn="l"/>
          <a:tab pos="561975" algn="l"/>
          <a:tab pos="633413" algn="l"/>
          <a:tab pos="704850" algn="l"/>
          <a:tab pos="776288" algn="l"/>
          <a:tab pos="847725" algn="l"/>
          <a:tab pos="914400" algn="l"/>
          <a:tab pos="985838" algn="l"/>
          <a:tab pos="1057275" algn="l"/>
          <a:tab pos="1128713" algn="l"/>
          <a:tab pos="1200150" algn="l"/>
          <a:tab pos="1271588" algn="l"/>
          <a:tab pos="1343025" algn="l"/>
          <a:tab pos="1409700" algn="l"/>
        </a:tabLst>
        <a:defRPr sz="18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1028700" defTabSz="171450">
        <a:tabLst>
          <a:tab pos="66675" algn="l"/>
          <a:tab pos="138113" algn="l"/>
          <a:tab pos="209550" algn="l"/>
          <a:tab pos="280988" algn="l"/>
          <a:tab pos="347663" algn="l"/>
          <a:tab pos="423863" algn="l"/>
          <a:tab pos="490538" algn="l"/>
          <a:tab pos="561975" algn="l"/>
          <a:tab pos="633413" algn="l"/>
          <a:tab pos="704850" algn="l"/>
          <a:tab pos="776288" algn="l"/>
          <a:tab pos="847725" algn="l"/>
          <a:tab pos="914400" algn="l"/>
          <a:tab pos="985838" algn="l"/>
          <a:tab pos="1057275" algn="l"/>
          <a:tab pos="1128713" algn="l"/>
          <a:tab pos="1200150" algn="l"/>
          <a:tab pos="1271588" algn="l"/>
          <a:tab pos="1343025" algn="l"/>
          <a:tab pos="1409700" algn="l"/>
        </a:tabLst>
        <a:defRPr sz="18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1200150" defTabSz="171450">
        <a:tabLst>
          <a:tab pos="66675" algn="l"/>
          <a:tab pos="138113" algn="l"/>
          <a:tab pos="209550" algn="l"/>
          <a:tab pos="280988" algn="l"/>
          <a:tab pos="347663" algn="l"/>
          <a:tab pos="423863" algn="l"/>
          <a:tab pos="490538" algn="l"/>
          <a:tab pos="561975" algn="l"/>
          <a:tab pos="633413" algn="l"/>
          <a:tab pos="704850" algn="l"/>
          <a:tab pos="776288" algn="l"/>
          <a:tab pos="847725" algn="l"/>
          <a:tab pos="914400" algn="l"/>
          <a:tab pos="985838" algn="l"/>
          <a:tab pos="1057275" algn="l"/>
          <a:tab pos="1128713" algn="l"/>
          <a:tab pos="1200150" algn="l"/>
          <a:tab pos="1271588" algn="l"/>
          <a:tab pos="1343025" algn="l"/>
          <a:tab pos="1409700" algn="l"/>
        </a:tabLst>
        <a:defRPr sz="18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1371600" defTabSz="171450">
        <a:tabLst>
          <a:tab pos="66675" algn="l"/>
          <a:tab pos="138113" algn="l"/>
          <a:tab pos="209550" algn="l"/>
          <a:tab pos="280988" algn="l"/>
          <a:tab pos="347663" algn="l"/>
          <a:tab pos="423863" algn="l"/>
          <a:tab pos="490538" algn="l"/>
          <a:tab pos="561975" algn="l"/>
          <a:tab pos="633413" algn="l"/>
          <a:tab pos="704850" algn="l"/>
          <a:tab pos="776288" algn="l"/>
          <a:tab pos="847725" algn="l"/>
          <a:tab pos="914400" algn="l"/>
          <a:tab pos="985838" algn="l"/>
          <a:tab pos="1057275" algn="l"/>
          <a:tab pos="1128713" algn="l"/>
          <a:tab pos="1200150" algn="l"/>
          <a:tab pos="1271588" algn="l"/>
          <a:tab pos="1343025" algn="l"/>
          <a:tab pos="1409700" algn="l"/>
        </a:tabLst>
        <a:defRPr sz="18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8568" y="4220004"/>
            <a:ext cx="4010957" cy="8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kern="0" dirty="0" smtClean="0">
                <a:solidFill>
                  <a:srgbClr val="FFFFFF"/>
                </a:solidFill>
                <a:latin typeface="Calibri"/>
                <a:ea typeface="Arial"/>
                <a:cs typeface="Calibri"/>
                <a:sym typeface="Arial"/>
              </a:rPr>
              <a:t>David Taieb</a:t>
            </a:r>
          </a:p>
          <a:p>
            <a:pPr>
              <a:lnSpc>
                <a:spcPct val="90000"/>
              </a:lnSpc>
            </a:pPr>
            <a:r>
              <a:rPr lang="en-US" sz="1600" b="1" kern="0" dirty="0" smtClean="0">
                <a:solidFill>
                  <a:srgbClr val="FFFFFF"/>
                </a:solidFill>
                <a:latin typeface="Calibri"/>
                <a:ea typeface="Arial"/>
                <a:cs typeface="Calibri"/>
                <a:sym typeface="Arial"/>
              </a:rPr>
              <a:t>STSM - IBM Cloud Data Services</a:t>
            </a:r>
          </a:p>
          <a:p>
            <a:pPr>
              <a:lnSpc>
                <a:spcPct val="90000"/>
              </a:lnSpc>
            </a:pPr>
            <a:r>
              <a:rPr lang="en-US" sz="1600" b="1" kern="0" dirty="0" smtClean="0">
                <a:solidFill>
                  <a:srgbClr val="FFFFFF"/>
                </a:solidFill>
                <a:latin typeface="Calibri"/>
                <a:ea typeface="Arial"/>
                <a:cs typeface="Calibri"/>
                <a:sym typeface="Arial"/>
              </a:rPr>
              <a:t>Developer advocate </a:t>
            </a:r>
          </a:p>
          <a:p>
            <a:pPr>
              <a:lnSpc>
                <a:spcPct val="90000"/>
              </a:lnSpc>
            </a:pPr>
            <a:r>
              <a:rPr lang="en-US" sz="1600" b="1" kern="0" dirty="0" smtClean="0">
                <a:solidFill>
                  <a:srgbClr val="FFFFFF"/>
                </a:solidFill>
                <a:latin typeface="Calibri"/>
                <a:ea typeface="Arial"/>
                <a:cs typeface="Calibri"/>
                <a:sym typeface="Arial"/>
              </a:rPr>
              <a:t>david_taieb@us.ibm.com</a:t>
            </a:r>
            <a:endParaRPr sz="1600" b="1" kern="0" dirty="0">
              <a:solidFill>
                <a:srgbClr val="FFFFFF"/>
              </a:solidFill>
              <a:latin typeface="Calibri"/>
              <a:ea typeface="Arial"/>
              <a:cs typeface="Calibri"/>
              <a:sym typeface="Arial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1261522" y="1526040"/>
            <a:ext cx="5629986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2200" spc="44">
                <a:solidFill>
                  <a:srgbClr val="CEE8F9"/>
                </a:solidFill>
              </a:defRPr>
            </a:lvl1pPr>
          </a:lstStyle>
          <a:p>
            <a:pPr>
              <a:defRPr sz="1800" spc="0">
                <a:solidFill>
                  <a:srgbClr val="000000"/>
                </a:solidFill>
              </a:defRPr>
            </a:pPr>
            <a:r>
              <a:rPr lang="en-US" sz="2400" b="1" kern="0" dirty="0" smtClean="0">
                <a:solidFill>
                  <a:schemeClr val="bg2">
                    <a:lumMod val="75000"/>
                  </a:schemeClr>
                </a:solidFill>
                <a:ea typeface="Arial"/>
                <a:cs typeface="Calibri"/>
                <a:sym typeface="Arial"/>
              </a:rPr>
              <a:t>Squash The Bugs!</a:t>
            </a:r>
            <a:endParaRPr lang="en-US" sz="2400" b="1" kern="0" dirty="0">
              <a:solidFill>
                <a:schemeClr val="accent1">
                  <a:lumMod val="20000"/>
                  <a:lumOff val="80000"/>
                </a:schemeClr>
              </a:solidFill>
              <a:latin typeface="Calibri"/>
              <a:ea typeface="Arial"/>
              <a:cs typeface="Calibri"/>
              <a:sym typeface="Arial"/>
            </a:endParaRPr>
          </a:p>
          <a:p>
            <a:pPr>
              <a:defRPr sz="1800" spc="0">
                <a:solidFill>
                  <a:srgbClr val="000000"/>
                </a:solidFill>
              </a:defRPr>
            </a:pPr>
            <a:endParaRPr lang="en-US" sz="1600" kern="0" dirty="0" smtClean="0">
              <a:latin typeface="Arial"/>
              <a:ea typeface="Arial"/>
              <a:cs typeface="Arial"/>
              <a:sym typeface="Arial"/>
            </a:endParaRPr>
          </a:p>
          <a:p>
            <a:pPr>
              <a:defRPr sz="1800" spc="0">
                <a:solidFill>
                  <a:srgbClr val="000000"/>
                </a:solidFill>
              </a:defRPr>
            </a:pPr>
            <a:r>
              <a:rPr lang="en-US" sz="1400" kern="0" dirty="0" smtClean="0">
                <a:latin typeface="Calibri"/>
                <a:ea typeface="Arial"/>
                <a:cs typeface="Calibri"/>
                <a:sym typeface="Arial"/>
              </a:rPr>
              <a:t>Java One4 kids 2016, San Francisco</a:t>
            </a:r>
            <a:endParaRPr sz="1400" kern="0" dirty="0">
              <a:latin typeface="Calibri"/>
              <a:ea typeface="Arial"/>
              <a:cs typeface="Calibri"/>
              <a:sym typeface="Arial"/>
            </a:endParaRPr>
          </a:p>
        </p:txBody>
      </p:sp>
      <p:pic>
        <p:nvPicPr>
          <p:cNvPr id="27" name="IBM_8Bar-White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132" y="475916"/>
            <a:ext cx="802416" cy="4513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726834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computers understand english?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6429" y="1333500"/>
            <a:ext cx="6623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F7F7F"/>
                </a:solidFill>
              </a:rPr>
              <a:t>No! computers have their own languages which is made of 0 and 1</a:t>
            </a:r>
            <a:endParaRPr lang="en-US" b="1" dirty="0">
              <a:solidFill>
                <a:srgbClr val="7F7F7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28" y="2246085"/>
            <a:ext cx="3606800" cy="22479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517571" y="2144486"/>
            <a:ext cx="3135087" cy="2184400"/>
            <a:chOff x="4517571" y="2144486"/>
            <a:chExt cx="3135087" cy="2184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65058" y="2144486"/>
              <a:ext cx="2387600" cy="2184400"/>
            </a:xfrm>
            <a:prstGeom prst="rect">
              <a:avLst/>
            </a:prstGeom>
          </p:spPr>
        </p:pic>
        <p:sp>
          <p:nvSpPr>
            <p:cNvPr id="7" name="Right Arrow 6"/>
            <p:cNvSpPr/>
            <p:nvPr/>
          </p:nvSpPr>
          <p:spPr>
            <a:xfrm>
              <a:off x="4517571" y="2775857"/>
              <a:ext cx="662215" cy="2540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4535713" y="3182257"/>
              <a:ext cx="662215" cy="2540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4557488" y="3572329"/>
              <a:ext cx="662215" cy="2540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87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262579"/>
            <a:ext cx="8545512" cy="76249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you said programming languages looks like english?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5269" y="1231534"/>
            <a:ext cx="7054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7F7F"/>
                </a:solidFill>
              </a:rPr>
              <a:t>Yes! but they need to be transformed in 0 and 1 before a computer can understand them. For that we use what we call “Compilers” </a:t>
            </a:r>
            <a:endParaRPr lang="en-US" b="1" dirty="0">
              <a:solidFill>
                <a:srgbClr val="7F7F7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3401" y="2075404"/>
            <a:ext cx="3673927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public static void main(String[] args) {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System.out.println</a:t>
            </a:r>
            <a:r>
              <a:rPr lang="en-US" sz="1600" dirty="0"/>
              <a:t>("Hello World!");</a:t>
            </a:r>
          </a:p>
          <a:p>
            <a:r>
              <a:rPr lang="en-US" sz="1600" dirty="0" smtClean="0"/>
              <a:t>}</a:t>
            </a:r>
            <a:endParaRPr lang="en-US" sz="16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094003" y="2075404"/>
            <a:ext cx="4458315" cy="2247900"/>
            <a:chOff x="4094003" y="2075404"/>
            <a:chExt cx="4458315" cy="2247900"/>
          </a:xfrm>
        </p:grpSpPr>
        <p:grpSp>
          <p:nvGrpSpPr>
            <p:cNvPr id="8" name="Group 7"/>
            <p:cNvGrpSpPr/>
            <p:nvPr/>
          </p:nvGrpSpPr>
          <p:grpSpPr>
            <a:xfrm>
              <a:off x="4186463" y="2075404"/>
              <a:ext cx="4365855" cy="2247900"/>
              <a:chOff x="4186463" y="2075404"/>
              <a:chExt cx="4365855" cy="22479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45518" y="2075404"/>
                <a:ext cx="3606800" cy="2247900"/>
              </a:xfrm>
              <a:prstGeom prst="rect">
                <a:avLst/>
              </a:prstGeom>
            </p:spPr>
          </p:pic>
          <p:sp>
            <p:nvSpPr>
              <p:cNvPr id="7" name="Right Arrow 6"/>
              <p:cNvSpPr/>
              <p:nvPr/>
            </p:nvSpPr>
            <p:spPr>
              <a:xfrm>
                <a:off x="4186463" y="2349453"/>
                <a:ext cx="662215" cy="25400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4094003" y="2126448"/>
              <a:ext cx="7525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7F7F7F"/>
                  </a:solidFill>
                </a:rPr>
                <a:t>Compiler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66895" y="3160952"/>
            <a:ext cx="3476956" cy="1781534"/>
            <a:chOff x="1366895" y="3160952"/>
            <a:chExt cx="3476956" cy="1781534"/>
          </a:xfrm>
        </p:grpSpPr>
        <p:grpSp>
          <p:nvGrpSpPr>
            <p:cNvPr id="10" name="Group 9"/>
            <p:cNvGrpSpPr/>
            <p:nvPr/>
          </p:nvGrpSpPr>
          <p:grpSpPr>
            <a:xfrm>
              <a:off x="1366895" y="3160952"/>
              <a:ext cx="3476956" cy="1781534"/>
              <a:chOff x="1366895" y="3160952"/>
              <a:chExt cx="3476956" cy="178153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366895" y="3160952"/>
                <a:ext cx="1947258" cy="1781534"/>
              </a:xfrm>
              <a:prstGeom prst="rect">
                <a:avLst/>
              </a:prstGeom>
            </p:spPr>
          </p:pic>
          <p:sp>
            <p:nvSpPr>
              <p:cNvPr id="9" name="Right Arrow 8"/>
              <p:cNvSpPr/>
              <p:nvPr/>
            </p:nvSpPr>
            <p:spPr>
              <a:xfrm flipH="1">
                <a:off x="3467094" y="3823328"/>
                <a:ext cx="1376757" cy="25400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3870150" y="3562290"/>
              <a:ext cx="677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7F7F7F"/>
                  </a:solidFill>
                </a:rPr>
                <a:t>Execute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229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my computer freeze sometimes?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5269" y="1231534"/>
            <a:ext cx="7054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7F7F"/>
                </a:solidFill>
              </a:rPr>
              <a:t>Excellent question! We said </a:t>
            </a:r>
            <a:r>
              <a:rPr lang="en-US" b="1" dirty="0" smtClean="0">
                <a:solidFill>
                  <a:srgbClr val="7F7F7F"/>
                </a:solidFill>
              </a:rPr>
              <a:t>before, </a:t>
            </a:r>
            <a:r>
              <a:rPr lang="en-US" b="1" dirty="0" smtClean="0">
                <a:solidFill>
                  <a:srgbClr val="7F7F7F"/>
                </a:solidFill>
              </a:rPr>
              <a:t>that computers do what they are told, but sometimes there is an error in the code making the computer do crazy things.</a:t>
            </a:r>
            <a:endParaRPr lang="en-US" b="1" dirty="0">
              <a:solidFill>
                <a:srgbClr val="7F7F7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3809" y="2191063"/>
            <a:ext cx="7054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7F7F"/>
                </a:solidFill>
              </a:rPr>
              <a:t>When this happens, we say there is a bug in the software.</a:t>
            </a:r>
            <a:endParaRPr lang="en-US" b="1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51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bug!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1431381"/>
            <a:ext cx="2933700" cy="2768600"/>
          </a:xfrm>
          <a:prstGeom prst="rect">
            <a:avLst/>
          </a:prstGeom>
        </p:spPr>
      </p:pic>
      <p:sp>
        <p:nvSpPr>
          <p:cNvPr id="4" name="Cross 3"/>
          <p:cNvSpPr/>
          <p:nvPr/>
        </p:nvSpPr>
        <p:spPr bwMode="auto">
          <a:xfrm rot="2700000">
            <a:off x="2943308" y="1159793"/>
            <a:ext cx="3440784" cy="3409785"/>
          </a:xfrm>
          <a:prstGeom prst="plus">
            <a:avLst>
              <a:gd name="adj" fmla="val 38880"/>
            </a:avLst>
          </a:prstGeom>
          <a:solidFill>
            <a:srgbClr val="FF0000">
              <a:alpha val="23000"/>
            </a:srgbClr>
          </a:solidFill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37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No, more something like this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498600"/>
            <a:ext cx="37973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9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call them bug?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148" y="1788747"/>
            <a:ext cx="4130917" cy="3254493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802123" y="841146"/>
            <a:ext cx="7695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In 1946, computer parts were a lot bigger than today. One day, an engineer named Grace Hopper found a moth in her computer which caused it to malfunction. We use the term bug ever since!</a:t>
            </a:r>
            <a:endParaRPr 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18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do we get rid of bugs?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357224"/>
            <a:ext cx="3035300" cy="2679700"/>
          </a:xfrm>
          <a:prstGeom prst="rect">
            <a:avLst/>
          </a:prstGeom>
        </p:spPr>
      </p:pic>
      <p:sp>
        <p:nvSpPr>
          <p:cNvPr id="24" name="Cross 23"/>
          <p:cNvSpPr/>
          <p:nvPr/>
        </p:nvSpPr>
        <p:spPr bwMode="auto">
          <a:xfrm rot="2700000">
            <a:off x="2943308" y="1159793"/>
            <a:ext cx="3440784" cy="3409785"/>
          </a:xfrm>
          <a:prstGeom prst="plus">
            <a:avLst>
              <a:gd name="adj" fmla="val 38880"/>
            </a:avLst>
          </a:prstGeom>
          <a:solidFill>
            <a:srgbClr val="FF0000">
              <a:alpha val="23000"/>
            </a:srgbClr>
          </a:solidFill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56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get rid of bugs?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1553" y="1086398"/>
            <a:ext cx="7054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7F7F"/>
                </a:solidFill>
              </a:rPr>
              <a:t>That’s the role of Quality engineers, which you will be today</a:t>
            </a:r>
          </a:p>
          <a:p>
            <a:r>
              <a:rPr lang="en-US" b="1" dirty="0" smtClean="0">
                <a:solidFill>
                  <a:srgbClr val="7F7F7F"/>
                </a:solidFill>
              </a:rPr>
              <a:t>Here’s how it works</a:t>
            </a:r>
            <a:endParaRPr lang="en-US" b="1" dirty="0">
              <a:solidFill>
                <a:srgbClr val="7F7F7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0355" y="1959173"/>
            <a:ext cx="1826141" cy="2147330"/>
            <a:chOff x="644071" y="2104309"/>
            <a:chExt cx="1826141" cy="21473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9215" y="2104309"/>
              <a:ext cx="1578429" cy="180391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44071" y="3943862"/>
              <a:ext cx="18261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7F7F7F"/>
                  </a:solidFill>
                </a:rPr>
                <a:t>Developer writes code</a:t>
              </a:r>
              <a:endParaRPr lang="en-US" sz="14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48641" y="2024750"/>
            <a:ext cx="2955471" cy="2232454"/>
            <a:chOff x="2712357" y="2169886"/>
            <a:chExt cx="2955471" cy="2232454"/>
          </a:xfrm>
        </p:grpSpPr>
        <p:sp>
          <p:nvSpPr>
            <p:cNvPr id="9" name="TextBox 8"/>
            <p:cNvSpPr txBox="1"/>
            <p:nvPr/>
          </p:nvSpPr>
          <p:spPr>
            <a:xfrm>
              <a:off x="3991429" y="4094563"/>
              <a:ext cx="1562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7F7F7F"/>
                  </a:solidFill>
                </a:rPr>
                <a:t>Tester look for bug</a:t>
              </a:r>
              <a:endParaRPr lang="en-US" sz="1400" dirty="0">
                <a:solidFill>
                  <a:srgbClr val="7F7F7F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712357" y="2169886"/>
              <a:ext cx="2955471" cy="1894114"/>
              <a:chOff x="2712357" y="2169886"/>
              <a:chExt cx="2955471" cy="189411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3714" y="2169886"/>
                <a:ext cx="1894114" cy="1894114"/>
              </a:xfrm>
              <a:prstGeom prst="rect">
                <a:avLst/>
              </a:prstGeom>
            </p:spPr>
          </p:pic>
          <p:sp>
            <p:nvSpPr>
              <p:cNvPr id="10" name="Right Arrow 9"/>
              <p:cNvSpPr/>
              <p:nvPr/>
            </p:nvSpPr>
            <p:spPr>
              <a:xfrm>
                <a:off x="2712357" y="3066143"/>
                <a:ext cx="943429" cy="226786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5590636" y="2530934"/>
            <a:ext cx="3010891" cy="1267792"/>
            <a:chOff x="5554352" y="2676070"/>
            <a:chExt cx="3010891" cy="126779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425" y="2676070"/>
              <a:ext cx="2002818" cy="79102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711044" y="3636085"/>
              <a:ext cx="1687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7F7F7F"/>
                  </a:solidFill>
                </a:rPr>
                <a:t>When a bug is found</a:t>
              </a:r>
              <a:endParaRPr lang="en-US" sz="1400" dirty="0">
                <a:solidFill>
                  <a:srgbClr val="7F7F7F"/>
                </a:solidFill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5554352" y="2999015"/>
              <a:ext cx="943429" cy="22678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29710" y="3961368"/>
            <a:ext cx="5954001" cy="741059"/>
            <a:chOff x="1593427" y="3949427"/>
            <a:chExt cx="5954001" cy="741059"/>
          </a:xfrm>
        </p:grpSpPr>
        <p:cxnSp>
          <p:nvCxnSpPr>
            <p:cNvPr id="15" name="Elbow Connector 14"/>
            <p:cNvCxnSpPr>
              <a:endCxn id="6" idx="2"/>
            </p:cNvCxnSpPr>
            <p:nvPr/>
          </p:nvCxnSpPr>
          <p:spPr>
            <a:xfrm rot="10800000" flipV="1">
              <a:off x="1593427" y="3949427"/>
              <a:ext cx="5954001" cy="157076"/>
            </a:xfrm>
            <a:prstGeom prst="bentConnector4">
              <a:avLst>
                <a:gd name="adj1" fmla="val -328"/>
                <a:gd name="adj2" fmla="val 470768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363711" y="4382709"/>
              <a:ext cx="27114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7F7F7F"/>
                  </a:solidFill>
                </a:rPr>
                <a:t>send it back to developer for fixing</a:t>
              </a:r>
              <a:endParaRPr lang="en-US" sz="1400" dirty="0">
                <a:solidFill>
                  <a:srgbClr val="7F7F7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0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 brings us to the fun part of today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4214" y="1260929"/>
            <a:ext cx="389164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7F7F7F"/>
                </a:solidFill>
              </a:rPr>
              <a:t>You will use a game called Funbob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7F7F7F"/>
                </a:solidFill>
              </a:rPr>
              <a:t>Funbob has lots of bugs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7F7F7F"/>
                </a:solidFill>
              </a:rPr>
              <a:t>You will have 20 mns o find as many as possible.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7F7F7F"/>
                </a:solidFill>
              </a:rPr>
              <a:t>Write them down on a piece of paper or in a word document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07" y="1141176"/>
            <a:ext cx="4670218" cy="368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4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let’s start!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9000" y="868240"/>
            <a:ext cx="746578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7F7F7F"/>
                </a:solidFill>
              </a:rPr>
              <a:t>Click on the Funbob icon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7F7F7F"/>
                </a:solidFill>
              </a:rPr>
              <a:t>There are 3 games: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7F7F7F"/>
                </a:solidFill>
              </a:rPr>
              <a:t>GuessMyNumber: you must guess a number between 1 and 10. The computer will tell you if it’s too high or too low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7F7F7F"/>
                </a:solidFill>
              </a:rPr>
              <a:t>Tic-Tac-Toe: Be the first to make 3 in a row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7F7F7F"/>
                </a:solidFill>
              </a:rPr>
              <a:t>Javanoid: Kill all the blocks to go to the next level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" y="2704211"/>
            <a:ext cx="2830286" cy="19766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857" y="2622567"/>
            <a:ext cx="2730500" cy="2439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373" y="2622567"/>
            <a:ext cx="2939556" cy="23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7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229205"/>
            <a:ext cx="8545512" cy="547690"/>
          </a:xfrm>
        </p:spPr>
        <p:txBody>
          <a:bodyPr/>
          <a:lstStyle/>
          <a:p>
            <a:r>
              <a:rPr lang="en-US" dirty="0" smtClean="0"/>
              <a:t>Meet today’s instructors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551499" y="934363"/>
            <a:ext cx="4067825" cy="1338585"/>
            <a:chOff x="4551499" y="934363"/>
            <a:chExt cx="4067825" cy="13385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1499" y="934363"/>
              <a:ext cx="1338585" cy="133858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5" name="TextBox 4"/>
            <p:cNvSpPr txBox="1"/>
            <p:nvPr/>
          </p:nvSpPr>
          <p:spPr>
            <a:xfrm>
              <a:off x="6023429" y="1279071"/>
              <a:ext cx="2595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Michele Ogle</a:t>
              </a:r>
            </a:p>
            <a:p>
              <a:r>
                <a:rPr lang="en-US" dirty="0">
                  <a:solidFill>
                    <a:srgbClr val="7F7F7F"/>
                  </a:solidFill>
                </a:rPr>
                <a:t>Developers Program Lead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9303" y="2484658"/>
            <a:ext cx="3583769" cy="1178529"/>
            <a:chOff x="489303" y="2484658"/>
            <a:chExt cx="3583769" cy="11785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303" y="2484658"/>
              <a:ext cx="1178529" cy="117852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" name="TextBox 5"/>
            <p:cNvSpPr txBox="1"/>
            <p:nvPr/>
          </p:nvSpPr>
          <p:spPr>
            <a:xfrm>
              <a:off x="1830616" y="2593067"/>
              <a:ext cx="22424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F7F7F"/>
                  </a:solidFill>
                </a:rPr>
                <a:t>Patrick </a:t>
              </a:r>
              <a:r>
                <a:rPr lang="en-US" dirty="0" smtClean="0">
                  <a:solidFill>
                    <a:srgbClr val="7F7F7F"/>
                  </a:solidFill>
                </a:rPr>
                <a:t>Titzler</a:t>
              </a:r>
              <a:endParaRPr lang="en-US" dirty="0">
                <a:solidFill>
                  <a:srgbClr val="7F7F7F"/>
                </a:solidFill>
              </a:endParaRPr>
            </a:p>
            <a:p>
              <a:r>
                <a:rPr lang="en-US" dirty="0">
                  <a:solidFill>
                    <a:srgbClr val="7F7F7F"/>
                  </a:solidFill>
                </a:rPr>
                <a:t>Developer Advocate - Cloud Data Services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24614" y="2502801"/>
            <a:ext cx="3684816" cy="1224643"/>
            <a:chOff x="4624614" y="2502801"/>
            <a:chExt cx="3684816" cy="12246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4614" y="2502801"/>
              <a:ext cx="1224643" cy="12246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8" name="TextBox 7"/>
            <p:cNvSpPr txBox="1"/>
            <p:nvPr/>
          </p:nvSpPr>
          <p:spPr>
            <a:xfrm>
              <a:off x="5958116" y="2625586"/>
              <a:ext cx="2351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F7F7F"/>
                  </a:solidFill>
                </a:rPr>
                <a:t>Steve Johnston </a:t>
              </a:r>
            </a:p>
            <a:p>
              <a:r>
                <a:rPr lang="en-US" sz="1600" dirty="0" smtClean="0">
                  <a:solidFill>
                    <a:srgbClr val="7F7F7F"/>
                  </a:solidFill>
                </a:rPr>
                <a:t>WW </a:t>
              </a:r>
              <a:r>
                <a:rPr lang="en-US" sz="1600" dirty="0">
                  <a:solidFill>
                    <a:srgbClr val="7F7F7F"/>
                  </a:solidFill>
                </a:rPr>
                <a:t>Cloud and Developer Programs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8365" y="978312"/>
            <a:ext cx="3963849" cy="1302024"/>
            <a:chOff x="508365" y="978312"/>
            <a:chExt cx="3963849" cy="130202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365" y="978312"/>
              <a:ext cx="1186316" cy="130202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0" name="TextBox 9"/>
            <p:cNvSpPr txBox="1"/>
            <p:nvPr/>
          </p:nvSpPr>
          <p:spPr>
            <a:xfrm>
              <a:off x="1767116" y="1157156"/>
              <a:ext cx="27050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David Taieb</a:t>
              </a:r>
            </a:p>
            <a:p>
              <a:r>
                <a:rPr lang="en-US" dirty="0" smtClean="0">
                  <a:solidFill>
                    <a:srgbClr val="7F7F7F"/>
                  </a:solidFill>
                </a:rPr>
                <a:t>STSM–Cloud Data Services Developer advocacy</a:t>
              </a:r>
              <a:endParaRPr lang="en-US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04651" y="3827116"/>
            <a:ext cx="4046848" cy="1163182"/>
            <a:chOff x="504651" y="3827116"/>
            <a:chExt cx="4046848" cy="116318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4651" y="3827116"/>
              <a:ext cx="1163182" cy="116318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2" name="TextBox 11"/>
            <p:cNvSpPr txBox="1"/>
            <p:nvPr/>
          </p:nvSpPr>
          <p:spPr>
            <a:xfrm>
              <a:off x="1834552" y="4043596"/>
              <a:ext cx="27169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F7F7F"/>
                  </a:solidFill>
                </a:rPr>
                <a:t>Rags </a:t>
              </a:r>
              <a:r>
                <a:rPr lang="en-US" dirty="0" smtClean="0">
                  <a:solidFill>
                    <a:srgbClr val="7F7F7F"/>
                  </a:solidFill>
                </a:rPr>
                <a:t>Srinivas</a:t>
              </a:r>
              <a:endParaRPr lang="en-US" dirty="0">
                <a:solidFill>
                  <a:srgbClr val="7F7F7F"/>
                </a:solidFill>
              </a:endParaRPr>
            </a:p>
            <a:p>
              <a:r>
                <a:rPr lang="en-US" dirty="0">
                  <a:solidFill>
                    <a:srgbClr val="7F7F7F"/>
                  </a:solidFill>
                </a:rPr>
                <a:t>IBM Digital Business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727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57" y="925286"/>
            <a:ext cx="3289300" cy="246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76714" y="3628571"/>
            <a:ext cx="4278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7F7F7F"/>
                </a:solidFill>
              </a:rPr>
              <a:t>Remember: You have 20 mns</a:t>
            </a:r>
          </a:p>
          <a:p>
            <a:r>
              <a:rPr lang="en-US" sz="2400" dirty="0" smtClean="0">
                <a:solidFill>
                  <a:srgbClr val="7F7F7F"/>
                </a:solidFill>
              </a:rPr>
              <a:t>Be creative and look everywhere</a:t>
            </a:r>
            <a:endParaRPr lang="en-US" sz="2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51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fix some bugs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214" y="1587500"/>
            <a:ext cx="7767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Wrong message when clicking on Hat and mustache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Weird window caption title e.g. Welcome Hannah Montana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Bad error message when entering something that is not a number in GuessMyNumber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35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Eclipse?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9683" y="1411982"/>
            <a:ext cx="8430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A6A6A6"/>
                </a:solidFill>
              </a:rPr>
              <a:t>Eclipse is a development environment used to help developers write and debug code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A6A6A6"/>
                </a:solidFill>
              </a:rPr>
              <a:t>There are many others available, but today we’ll be using Eclipse to fix the bugs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A6A6A6"/>
                </a:solidFill>
              </a:rPr>
              <a:t>To start: Double click on the eclipse icon on your desktop</a:t>
            </a:r>
            <a:endParaRPr lang="en-US" dirty="0">
              <a:solidFill>
                <a:srgbClr val="A6A6A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069" y="2837077"/>
            <a:ext cx="1473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3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to squash the bugs!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4356" y="1203109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A6A6A6"/>
                </a:solidFill>
              </a:rPr>
              <a:t>Open GuessMyNumberMainWindow.java</a:t>
            </a:r>
            <a:endParaRPr lang="en-US" dirty="0">
              <a:solidFill>
                <a:srgbClr val="A6A6A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960" y="1077784"/>
            <a:ext cx="3325470" cy="167098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36756" y="3302207"/>
            <a:ext cx="7053187" cy="1494989"/>
            <a:chOff x="536756" y="3302207"/>
            <a:chExt cx="7053187" cy="1494989"/>
          </a:xfrm>
        </p:grpSpPr>
        <p:grpSp>
          <p:nvGrpSpPr>
            <p:cNvPr id="8" name="Group 7"/>
            <p:cNvGrpSpPr/>
            <p:nvPr/>
          </p:nvGrpSpPr>
          <p:grpSpPr>
            <a:xfrm>
              <a:off x="536756" y="3302207"/>
              <a:ext cx="7053187" cy="1494989"/>
              <a:chOff x="536756" y="3302207"/>
              <a:chExt cx="7053187" cy="1494989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536756" y="3302207"/>
                <a:ext cx="280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en-US" dirty="0" smtClean="0">
                    <a:solidFill>
                      <a:srgbClr val="A6A6A6"/>
                    </a:solidFill>
                  </a:rPr>
                  <a:t>Run the app from Eclipse</a:t>
                </a:r>
                <a:endParaRPr lang="en-US" dirty="0">
                  <a:solidFill>
                    <a:srgbClr val="A6A6A6"/>
                  </a:solidFill>
                </a:endParaRP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5943" y="3374796"/>
                <a:ext cx="4064000" cy="1422400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4979851" y="3374796"/>
              <a:ext cx="434483" cy="485179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656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mustache vs hat message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26" y="1676400"/>
            <a:ext cx="8205057" cy="178983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355846" y="1077785"/>
            <a:ext cx="2300630" cy="1010946"/>
            <a:chOff x="5355846" y="1077785"/>
            <a:chExt cx="2300630" cy="1010946"/>
          </a:xfrm>
        </p:grpSpPr>
        <p:sp>
          <p:nvSpPr>
            <p:cNvPr id="4" name="TextBox 3"/>
            <p:cNvSpPr txBox="1"/>
            <p:nvPr/>
          </p:nvSpPr>
          <p:spPr>
            <a:xfrm>
              <a:off x="5355846" y="1077785"/>
              <a:ext cx="2300630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A6A6A6"/>
                  </a:solidFill>
                </a:rPr>
                <a:t>Switch the 2 messages</a:t>
              </a:r>
              <a:endParaRPr lang="en-US" dirty="0">
                <a:solidFill>
                  <a:srgbClr val="A6A6A6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2"/>
            </p:cNvCxnSpPr>
            <p:nvPr/>
          </p:nvCxnSpPr>
          <p:spPr>
            <a:xfrm>
              <a:off x="6506161" y="1447117"/>
              <a:ext cx="370378" cy="64161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27190" y="3710708"/>
            <a:ext cx="5620094" cy="485179"/>
            <a:chOff x="827190" y="3710708"/>
            <a:chExt cx="5620094" cy="485179"/>
          </a:xfrm>
        </p:grpSpPr>
        <p:sp>
          <p:nvSpPr>
            <p:cNvPr id="8" name="TextBox 7"/>
            <p:cNvSpPr txBox="1"/>
            <p:nvPr/>
          </p:nvSpPr>
          <p:spPr>
            <a:xfrm>
              <a:off x="827190" y="3826555"/>
              <a:ext cx="4285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A6A6A6"/>
                  </a:solidFill>
                </a:rPr>
                <a:t>Save the GuessMyNumberMainWindow file</a:t>
              </a:r>
              <a:endParaRPr lang="en-US" dirty="0">
                <a:solidFill>
                  <a:srgbClr val="A6A6A6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0784" y="3738687"/>
              <a:ext cx="1206500" cy="4572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366116" y="3710708"/>
              <a:ext cx="434483" cy="485179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29463" y="4322629"/>
            <a:ext cx="5731750" cy="485179"/>
            <a:chOff x="929463" y="4322629"/>
            <a:chExt cx="5731750" cy="485179"/>
          </a:xfrm>
        </p:grpSpPr>
        <p:sp>
          <p:nvSpPr>
            <p:cNvPr id="12" name="TextBox 11"/>
            <p:cNvSpPr txBox="1"/>
            <p:nvPr/>
          </p:nvSpPr>
          <p:spPr>
            <a:xfrm>
              <a:off x="929463" y="4438476"/>
              <a:ext cx="2595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A6A6A6"/>
                  </a:solidFill>
                </a:rPr>
                <a:t>Run the app from Eclipse</a:t>
              </a:r>
              <a:endParaRPr lang="en-US" dirty="0">
                <a:solidFill>
                  <a:srgbClr val="A6A6A6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l="23028" r="42020" b="65890"/>
            <a:stretch/>
          </p:blipFill>
          <p:spPr>
            <a:xfrm>
              <a:off x="5240784" y="4322629"/>
              <a:ext cx="1420429" cy="485179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5758824" y="4322629"/>
              <a:ext cx="434483" cy="485179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870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weird window title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4356" y="1095672"/>
            <a:ext cx="7645235" cy="2069670"/>
            <a:chOff x="384356" y="1095672"/>
            <a:chExt cx="7645235" cy="2069670"/>
          </a:xfrm>
        </p:grpSpPr>
        <p:sp>
          <p:nvSpPr>
            <p:cNvPr id="3" name="TextBox 2"/>
            <p:cNvSpPr txBox="1"/>
            <p:nvPr/>
          </p:nvSpPr>
          <p:spPr>
            <a:xfrm>
              <a:off x="384356" y="1203109"/>
              <a:ext cx="2672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A6A6A6"/>
                  </a:solidFill>
                </a:rPr>
                <a:t>Double click on who.txt</a:t>
              </a:r>
              <a:endParaRPr lang="en-US" dirty="0">
                <a:solidFill>
                  <a:srgbClr val="A6A6A6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6339" y="1095672"/>
              <a:ext cx="2963252" cy="206967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536756" y="3165342"/>
            <a:ext cx="6777483" cy="1816100"/>
            <a:chOff x="536756" y="3165342"/>
            <a:chExt cx="6777483" cy="1816100"/>
          </a:xfrm>
        </p:grpSpPr>
        <p:sp>
          <p:nvSpPr>
            <p:cNvPr id="6" name="TextBox 5"/>
            <p:cNvSpPr txBox="1"/>
            <p:nvPr/>
          </p:nvSpPr>
          <p:spPr>
            <a:xfrm>
              <a:off x="536756" y="3586274"/>
              <a:ext cx="3326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A6A6A6"/>
                  </a:solidFill>
                </a:rPr>
                <a:t>Change the names as you wish</a:t>
              </a:r>
              <a:endParaRPr lang="en-US" dirty="0">
                <a:solidFill>
                  <a:srgbClr val="A6A6A6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6339" y="3165342"/>
              <a:ext cx="2247900" cy="181610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55476" y="4122099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A6A6A6"/>
                </a:solidFill>
              </a:rPr>
              <a:t>Save the file and restart Funbob</a:t>
            </a:r>
            <a:endParaRPr 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42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bad error message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4356" y="944105"/>
            <a:ext cx="8088074" cy="1002591"/>
            <a:chOff x="384356" y="944105"/>
            <a:chExt cx="8088074" cy="1002591"/>
          </a:xfrm>
        </p:grpSpPr>
        <p:sp>
          <p:nvSpPr>
            <p:cNvPr id="3" name="TextBox 2"/>
            <p:cNvSpPr txBox="1"/>
            <p:nvPr/>
          </p:nvSpPr>
          <p:spPr>
            <a:xfrm>
              <a:off x="384356" y="1203109"/>
              <a:ext cx="4378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A6A6A6"/>
                  </a:solidFill>
                </a:rPr>
                <a:t>Open GuessMyNumberMainWindow.java</a:t>
              </a:r>
              <a:endParaRPr lang="en-US" dirty="0">
                <a:solidFill>
                  <a:srgbClr val="A6A6A6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000"/>
            <a:stretch/>
          </p:blipFill>
          <p:spPr>
            <a:xfrm>
              <a:off x="5146960" y="944105"/>
              <a:ext cx="3325470" cy="1002591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61557" y="2321476"/>
            <a:ext cx="8600237" cy="2708034"/>
            <a:chOff x="461557" y="2321476"/>
            <a:chExt cx="8600237" cy="2708034"/>
          </a:xfrm>
        </p:grpSpPr>
        <p:sp>
          <p:nvSpPr>
            <p:cNvPr id="6" name="TextBox 5"/>
            <p:cNvSpPr txBox="1"/>
            <p:nvPr/>
          </p:nvSpPr>
          <p:spPr>
            <a:xfrm>
              <a:off x="461557" y="2583683"/>
              <a:ext cx="32064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A6A6A6"/>
                  </a:solidFill>
                </a:rPr>
                <a:t>Go to </a:t>
              </a:r>
              <a:r>
                <a:rPr lang="en-US" dirty="0" smtClean="0">
                  <a:solidFill>
                    <a:srgbClr val="A6A6A6"/>
                  </a:solidFill>
                </a:rPr>
                <a:t>onGuessButtonClick (line 326) method and fix the bad error message with a nicer one</a:t>
              </a:r>
              <a:endParaRPr lang="en-US" dirty="0">
                <a:solidFill>
                  <a:srgbClr val="A6A6A6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7904" y="2321476"/>
              <a:ext cx="5443890" cy="270803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354716" y="4255789"/>
              <a:ext cx="1455909" cy="485179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55476" y="4122099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A6A6A6"/>
                </a:solidFill>
              </a:rPr>
              <a:t>Save the file and restart Funbob</a:t>
            </a:r>
            <a:endParaRPr 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7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improve the app?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797962" y="2474759"/>
            <a:ext cx="7804570" cy="785414"/>
            <a:chOff x="265113" y="2481359"/>
            <a:chExt cx="7804570" cy="785414"/>
          </a:xfrm>
        </p:grpSpPr>
        <p:sp>
          <p:nvSpPr>
            <p:cNvPr id="20" name="TextBox 19"/>
            <p:cNvSpPr txBox="1"/>
            <p:nvPr/>
          </p:nvSpPr>
          <p:spPr>
            <a:xfrm>
              <a:off x="6212166" y="2481359"/>
              <a:ext cx="348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</a:t>
              </a:r>
              <a:endParaRPr lang="en-US" sz="2400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65113" y="2485561"/>
              <a:ext cx="7804570" cy="781212"/>
              <a:chOff x="265113" y="2627596"/>
              <a:chExt cx="7804570" cy="781212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65113" y="3093100"/>
                <a:ext cx="7804570" cy="315708"/>
                <a:chOff x="265113" y="3093100"/>
                <a:chExt cx="7804570" cy="315708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5113" y="3101455"/>
                  <a:ext cx="6372452" cy="307353"/>
                </a:xfrm>
                <a:prstGeom prst="rect">
                  <a:avLst/>
                </a:prstGeom>
              </p:spPr>
            </p:pic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64"/>
                <a:stretch/>
              </p:blipFill>
              <p:spPr>
                <a:xfrm>
                  <a:off x="6629210" y="3093100"/>
                  <a:ext cx="1440473" cy="31074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/>
              <p:cNvSpPr txBox="1"/>
              <p:nvPr/>
            </p:nvSpPr>
            <p:spPr>
              <a:xfrm>
                <a:off x="350935" y="2656863"/>
                <a:ext cx="3406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0</a:t>
                </a:r>
                <a:endParaRPr lang="en-US" sz="24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43993" y="2644306"/>
                <a:ext cx="3406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305459" y="2648459"/>
                <a:ext cx="3406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2</a:t>
                </a:r>
                <a:endParaRPr lang="en-US" sz="24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806790" y="2631798"/>
                <a:ext cx="3406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299848" y="2644306"/>
                <a:ext cx="3406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4</a:t>
                </a:r>
                <a:endParaRPr lang="en-US" sz="24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761314" y="2648459"/>
                <a:ext cx="3406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5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310769" y="2631386"/>
                <a:ext cx="3406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6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803827" y="2643894"/>
                <a:ext cx="3406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7</a:t>
                </a:r>
                <a:endParaRPr lang="en-US" sz="2400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265293" y="2648047"/>
                <a:ext cx="3406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8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766624" y="2631386"/>
                <a:ext cx="3406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9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259682" y="2643894"/>
                <a:ext cx="364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721148" y="2648047"/>
                <a:ext cx="352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B</a:t>
                </a:r>
                <a:endParaRPr lang="en-US" sz="24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713497" y="2631798"/>
                <a:ext cx="3740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206555" y="2627596"/>
                <a:ext cx="3349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E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668021" y="2648459"/>
                <a:ext cx="3260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</a:t>
                </a:r>
              </a:p>
            </p:txBody>
          </p:sp>
        </p:grp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651" y="3362891"/>
            <a:ext cx="1826558" cy="161646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409025" y="3367034"/>
            <a:ext cx="4414066" cy="1675819"/>
            <a:chOff x="3409025" y="3250064"/>
            <a:chExt cx="4414066" cy="179278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7282" y="3250064"/>
              <a:ext cx="2715809" cy="1792789"/>
            </a:xfrm>
            <a:prstGeom prst="rect">
              <a:avLst/>
            </a:prstGeom>
          </p:spPr>
        </p:pic>
        <p:sp>
          <p:nvSpPr>
            <p:cNvPr id="28" name="Right Arrow 27"/>
            <p:cNvSpPr/>
            <p:nvPr/>
          </p:nvSpPr>
          <p:spPr>
            <a:xfrm>
              <a:off x="3409025" y="4085557"/>
              <a:ext cx="1357599" cy="3007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91593" y="675442"/>
            <a:ext cx="6277329" cy="1488428"/>
            <a:chOff x="691593" y="675442"/>
            <a:chExt cx="6277329" cy="1488428"/>
          </a:xfrm>
        </p:grpSpPr>
        <p:sp>
          <p:nvSpPr>
            <p:cNvPr id="3" name="TextBox 2"/>
            <p:cNvSpPr txBox="1"/>
            <p:nvPr/>
          </p:nvSpPr>
          <p:spPr>
            <a:xfrm>
              <a:off x="691593" y="675442"/>
              <a:ext cx="62773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7F7F7F"/>
                  </a:solidFill>
                </a:rPr>
                <a:t>Design your own blocks shape in Javanoid</a:t>
              </a:r>
            </a:p>
            <a:p>
              <a:pPr marL="457200" indent="-457200">
                <a:buFont typeface="Arial"/>
                <a:buChar char="•"/>
              </a:pPr>
              <a:r>
                <a:rPr lang="en-US" sz="2000" dirty="0" smtClean="0">
                  <a:solidFill>
                    <a:srgbClr val="7F7F7F"/>
                  </a:solidFill>
                </a:rPr>
                <a:t>Open </a:t>
              </a:r>
              <a:r>
                <a:rPr lang="en-US" sz="2000" dirty="0" smtClean="0">
                  <a:solidFill>
                    <a:srgbClr val="7F7F7F"/>
                  </a:solidFill>
                </a:rPr>
                <a:t>javanoid.dat</a:t>
              </a:r>
              <a:endParaRPr lang="en-US" sz="2000" dirty="0" smtClean="0">
                <a:solidFill>
                  <a:srgbClr val="7F7F7F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9184" y="1147870"/>
              <a:ext cx="2044700" cy="1016000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702627" y="2265028"/>
            <a:ext cx="6316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rgbClr val="7F7F7F"/>
                </a:solidFill>
              </a:rPr>
              <a:t>Make your own level shape using the codes below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2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0" decel="10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add a new game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4356" y="1203109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A6A6A6"/>
                </a:solidFill>
              </a:rPr>
              <a:t>Open GuessMyNumberMainWindow.java</a:t>
            </a:r>
            <a:endParaRPr lang="en-US" dirty="0">
              <a:solidFill>
                <a:srgbClr val="A6A6A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960" y="1077784"/>
            <a:ext cx="3325470" cy="16709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997" y="2667233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A6A6A6"/>
                </a:solidFill>
              </a:rPr>
              <a:t>Go to createMainContents method (line 209)</a:t>
            </a:r>
            <a:endParaRPr lang="en-US" dirty="0">
              <a:solidFill>
                <a:srgbClr val="A6A6A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413" y="3124742"/>
            <a:ext cx="6020212" cy="172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0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Tab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4749" y="1253239"/>
            <a:ext cx="446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Add the following code at the end of method: 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6128" y="2006292"/>
            <a:ext cx="63232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Monaco"/>
                <a:cs typeface="Monaco"/>
              </a:rPr>
              <a:t>tabItem = </a:t>
            </a:r>
            <a:r>
              <a:rPr lang="en-US" sz="1600" b="1" dirty="0">
                <a:latin typeface="Monaco"/>
                <a:cs typeface="Monaco"/>
              </a:rPr>
              <a:t>new CTabItem( tabFolder, SWT.</a:t>
            </a:r>
            <a:r>
              <a:rPr lang="en-US" sz="1600" b="1" i="1" dirty="0">
                <a:latin typeface="Monaco"/>
                <a:cs typeface="Monaco"/>
              </a:rPr>
              <a:t>NONE);</a:t>
            </a:r>
            <a:endParaRPr lang="en-US" sz="1600" dirty="0">
              <a:latin typeface="Monaco"/>
              <a:cs typeface="Monac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4489" y="2369202"/>
            <a:ext cx="4201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A3E3E"/>
                </a:solidFill>
                <a:highlight>
                  <a:srgbClr val="E8F2FE"/>
                </a:highlight>
                <a:latin typeface="Monaco"/>
              </a:rPr>
              <a:t>tabItem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.setText(</a:t>
            </a:r>
            <a:r>
              <a:rPr lang="en-US" dirty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"Fun Games"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);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2843" y="2721824"/>
            <a:ext cx="7787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Browser </a:t>
            </a:r>
            <a:r>
              <a:rPr lang="en-US" dirty="0">
                <a:solidFill>
                  <a:srgbClr val="6A3E3E"/>
                </a:solidFill>
                <a:highlight>
                  <a:srgbClr val="E8F2FE"/>
                </a:highlight>
                <a:latin typeface="Monaco"/>
              </a:rPr>
              <a:t>browser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 = </a:t>
            </a:r>
            <a:r>
              <a:rPr lang="en-US" b="1" dirty="0">
                <a:solidFill>
                  <a:srgbClr val="7F0055"/>
                </a:solidFill>
                <a:highlight>
                  <a:srgbClr val="E8F2FE"/>
                </a:highlight>
                <a:latin typeface="Monaco"/>
              </a:rPr>
              <a:t>new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 Browser( </a:t>
            </a:r>
            <a:r>
              <a:rPr lang="en-US" b="1" dirty="0">
                <a:solidFill>
                  <a:srgbClr val="6A3E3E"/>
                </a:solidFill>
                <a:highlight>
                  <a:srgbClr val="E8F2FE"/>
                </a:highlight>
                <a:latin typeface="Monaco"/>
              </a:rPr>
              <a:t>tabFolder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, SWT.</a:t>
            </a:r>
            <a:r>
              <a:rPr lang="en-US" b="1" i="1" dirty="0">
                <a:solidFill>
                  <a:srgbClr val="0000C0"/>
                </a:solidFill>
                <a:highlight>
                  <a:srgbClr val="E8F2FE"/>
                </a:highlight>
                <a:latin typeface="Monaco"/>
              </a:rPr>
              <a:t>BORDER</a:t>
            </a:r>
            <a:r>
              <a:rPr lang="en-US" b="1" i="1" dirty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)</a:t>
            </a:r>
            <a:r>
              <a:rPr lang="en-US" b="1" i="1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;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8039" y="3029127"/>
            <a:ext cx="8709511" cy="36933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dirty="0">
                <a:solidFill>
                  <a:srgbClr val="6A3E3E"/>
                </a:solidFill>
                <a:highlight>
                  <a:srgbClr val="E8F2FE"/>
                </a:highlight>
                <a:latin typeface="Monaco"/>
              </a:rPr>
              <a:t>browser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.setUrl(</a:t>
            </a:r>
            <a:r>
              <a:rPr lang="en-US" dirty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"</a:t>
            </a:r>
            <a:r>
              <a:rPr lang="en-US" sz="1050" dirty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http://www.tammyyee.com/keiki_page/javascript_games/checkers_/checkers.html</a:t>
            </a:r>
            <a:r>
              <a:rPr lang="en-US" dirty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);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4489" y="3398459"/>
            <a:ext cx="5448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6A3E3E"/>
                </a:solidFill>
                <a:highlight>
                  <a:srgbClr val="E8F2FE"/>
                </a:highlight>
                <a:latin typeface="Monaco"/>
              </a:rPr>
              <a:t>browser</a:t>
            </a:r>
            <a:r>
              <a:rPr lang="en-US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.setLayout( </a:t>
            </a:r>
            <a:r>
              <a:rPr lang="en-US" b="1" dirty="0" smtClean="0">
                <a:solidFill>
                  <a:srgbClr val="7F0055"/>
                </a:solidFill>
                <a:highlight>
                  <a:srgbClr val="E8F2FE"/>
                </a:highlight>
                <a:latin typeface="Monaco"/>
              </a:rPr>
              <a:t>new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 GridLayout() );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2844" y="3757555"/>
            <a:ext cx="4340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A3E3E"/>
                </a:solidFill>
                <a:highlight>
                  <a:srgbClr val="E8F2FE"/>
                </a:highlight>
                <a:latin typeface="Monaco"/>
              </a:rPr>
              <a:t>tabItem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.setControl( </a:t>
            </a:r>
            <a:r>
              <a:rPr lang="en-US" dirty="0">
                <a:solidFill>
                  <a:srgbClr val="6A3E3E"/>
                </a:solidFill>
                <a:highlight>
                  <a:srgbClr val="E8F2FE"/>
                </a:highlight>
                <a:latin typeface="Monaco"/>
              </a:rPr>
              <a:t>browser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 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26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0225" y="1452854"/>
            <a:ext cx="8526174" cy="22089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In this session, you will:</a:t>
            </a:r>
          </a:p>
          <a:p>
            <a:pPr marL="571500" lvl="1">
              <a:lnSpc>
                <a:spcPct val="90000"/>
              </a:lnSpc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Be able to understand how software is created</a:t>
            </a:r>
          </a:p>
          <a:p>
            <a:pPr marL="571500" lvl="1">
              <a:lnSpc>
                <a:spcPct val="90000"/>
              </a:lnSpc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Call yourself a junior Quality Engineer</a:t>
            </a:r>
          </a:p>
          <a:p>
            <a:pPr marL="571500" lvl="1">
              <a:lnSpc>
                <a:spcPct val="90000"/>
              </a:lnSpc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Call yourself a junior Java Developer</a:t>
            </a:r>
          </a:p>
          <a:p>
            <a:pPr marL="571500" lvl="1">
              <a:lnSpc>
                <a:spcPct val="90000"/>
              </a:lnSpc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And more importantly: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0" y="2043513"/>
            <a:ext cx="2997200" cy="203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20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Restart FunBob again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88" y="872721"/>
            <a:ext cx="5273897" cy="414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5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the new games, you deserve it!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333500"/>
            <a:ext cx="3289300" cy="246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67949" y="3862977"/>
            <a:ext cx="5993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A6A6A6"/>
                </a:solidFill>
              </a:rPr>
              <a:t>Let’s play some games!</a:t>
            </a:r>
            <a:endParaRPr lang="en-US" sz="48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36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400" y="3465690"/>
            <a:ext cx="2583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7F7F7F"/>
                </a:solidFill>
                <a:latin typeface="Lucida Calligraphy"/>
                <a:cs typeface="Lucida Calligraphy"/>
              </a:rPr>
              <a:t>David Taieb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david_taieb@us.ibm.com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7365" y="3465690"/>
            <a:ext cx="2148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7F7F7F"/>
                </a:solidFill>
                <a:latin typeface="Lucida Calligraphy"/>
                <a:cs typeface="Lucida Calligraphy"/>
              </a:rPr>
              <a:t>Patrick Titzler</a:t>
            </a:r>
          </a:p>
          <a:p>
            <a:r>
              <a:rPr lang="en-US" dirty="0">
                <a:solidFill>
                  <a:srgbClr val="7F7F7F"/>
                </a:solidFill>
              </a:rPr>
              <a:t>ptitzler@us.ibm.com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69716" y="556746"/>
            <a:ext cx="2064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F7F7F"/>
                </a:solidFill>
                <a:latin typeface="Lucida Calligraphy"/>
                <a:cs typeface="Lucida Calligraphy"/>
              </a:rPr>
              <a:t>Michele </a:t>
            </a:r>
            <a:r>
              <a:rPr lang="en-US" dirty="0" smtClean="0">
                <a:solidFill>
                  <a:srgbClr val="7F7F7F"/>
                </a:solidFill>
                <a:latin typeface="Lucida Calligraphy"/>
                <a:cs typeface="Lucida Calligraphy"/>
              </a:rPr>
              <a:t>Ogle</a:t>
            </a:r>
            <a:endParaRPr lang="en-US" dirty="0">
              <a:solidFill>
                <a:srgbClr val="7F7F7F"/>
              </a:solidFill>
              <a:latin typeface="Lucida Calligraphy"/>
              <a:cs typeface="Lucida Calligraphy"/>
            </a:endParaRPr>
          </a:p>
          <a:p>
            <a:r>
              <a:rPr lang="en-US" dirty="0">
                <a:solidFill>
                  <a:srgbClr val="7F7F7F"/>
                </a:solidFill>
              </a:rPr>
              <a:t>mogle@us.ibm.com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864" y="576101"/>
            <a:ext cx="2236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F7F7F"/>
                </a:solidFill>
                <a:latin typeface="Lucida Calligraphy"/>
                <a:cs typeface="Lucida Calligraphy"/>
              </a:rPr>
              <a:t>Steve </a:t>
            </a:r>
            <a:r>
              <a:rPr lang="en-US" dirty="0" smtClean="0">
                <a:solidFill>
                  <a:srgbClr val="7F7F7F"/>
                </a:solidFill>
                <a:latin typeface="Lucida Calligraphy"/>
                <a:cs typeface="Lucida Calligraphy"/>
              </a:rPr>
              <a:t>Johnston</a:t>
            </a:r>
          </a:p>
          <a:p>
            <a:pPr algn="ctr"/>
            <a:r>
              <a:rPr lang="en-US" dirty="0">
                <a:solidFill>
                  <a:srgbClr val="7F7F7F"/>
                </a:solidFill>
              </a:rPr>
              <a:t>johnstst@</a:t>
            </a:r>
            <a:r>
              <a:rPr lang="en-US" dirty="0" smtClean="0">
                <a:solidFill>
                  <a:srgbClr val="7F7F7F"/>
                </a:solidFill>
              </a:rPr>
              <a:t>us.ibm.com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93116" y="4106578"/>
            <a:ext cx="224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F7F7F"/>
                </a:solidFill>
                <a:latin typeface="Lucida Calligraphy"/>
                <a:cs typeface="Lucida Calligraphy"/>
              </a:rPr>
              <a:t>Rags </a:t>
            </a:r>
            <a:r>
              <a:rPr lang="en-US" dirty="0" smtClean="0">
                <a:solidFill>
                  <a:srgbClr val="7F7F7F"/>
                </a:solidFill>
                <a:latin typeface="Lucida Calligraphy"/>
                <a:cs typeface="Lucida Calligraphy"/>
              </a:rPr>
              <a:t>Srinivas</a:t>
            </a:r>
          </a:p>
          <a:p>
            <a:pPr algn="ctr"/>
            <a:r>
              <a:rPr lang="en-US" dirty="0">
                <a:solidFill>
                  <a:srgbClr val="7F7F7F"/>
                </a:solidFill>
              </a:rPr>
              <a:t>raghsrin@</a:t>
            </a:r>
            <a:r>
              <a:rPr lang="en-US" dirty="0" smtClean="0">
                <a:solidFill>
                  <a:srgbClr val="7F7F7F"/>
                </a:solidFill>
              </a:rPr>
              <a:t>us.ibm.com</a:t>
            </a: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342" b="4467"/>
          <a:stretch/>
        </p:blipFill>
        <p:spPr>
          <a:xfrm>
            <a:off x="1647553" y="1008303"/>
            <a:ext cx="5723737" cy="2917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89756" y="4943445"/>
            <a:ext cx="14542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courtesy: http://omogemura.com/</a:t>
            </a:r>
          </a:p>
        </p:txBody>
      </p:sp>
    </p:spTree>
    <p:extLst>
      <p:ext uri="{BB962C8B-B14F-4D97-AF65-F5344CB8AC3E}">
        <p14:creationId xmlns:p14="http://schemas.microsoft.com/office/powerpoint/2010/main" val="8084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computer?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51982" y="1016000"/>
            <a:ext cx="2747434" cy="3656994"/>
            <a:chOff x="1051982" y="1016000"/>
            <a:chExt cx="2747434" cy="36569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1982" y="1016000"/>
              <a:ext cx="2747434" cy="326758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767417" y="4303662"/>
              <a:ext cx="12631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F7F7F"/>
                  </a:solidFill>
                </a:rPr>
                <a:t>MainFrame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69416" y="1143000"/>
            <a:ext cx="3289300" cy="3015644"/>
            <a:chOff x="5069416" y="1143000"/>
            <a:chExt cx="3289300" cy="30156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9416" y="1143000"/>
              <a:ext cx="3289300" cy="24638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909734" y="3789312"/>
              <a:ext cx="2082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Personal Computers</a:t>
              </a:r>
              <a:endParaRPr lang="en-US" dirty="0">
                <a:solidFill>
                  <a:srgbClr val="7F7F7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608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1897136" y="1352746"/>
            <a:ext cx="5196417" cy="3113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071" y="262579"/>
            <a:ext cx="8545512" cy="547690"/>
          </a:xfrm>
        </p:spPr>
        <p:txBody>
          <a:bodyPr/>
          <a:lstStyle/>
          <a:p>
            <a:r>
              <a:rPr lang="en-US" dirty="0" smtClean="0"/>
              <a:t>Is that it?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903594" y="1036944"/>
            <a:ext cx="552196" cy="693930"/>
            <a:chOff x="4430041" y="1036944"/>
            <a:chExt cx="552196" cy="69393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0041" y="1036944"/>
              <a:ext cx="552196" cy="44492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495580" y="1453875"/>
              <a:ext cx="4866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7F7F7F"/>
                  </a:solidFill>
                </a:rPr>
                <a:t>IPAD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768663" y="1352746"/>
            <a:ext cx="560772" cy="681506"/>
            <a:chOff x="6295110" y="1352746"/>
            <a:chExt cx="560772" cy="68150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5110" y="1352746"/>
              <a:ext cx="560772" cy="4997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295110" y="1757253"/>
              <a:ext cx="43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7F7F7F"/>
                  </a:solidFill>
                </a:rPr>
                <a:t>GPS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896678" y="2594621"/>
            <a:ext cx="898777" cy="506546"/>
            <a:chOff x="7423125" y="2594621"/>
            <a:chExt cx="898777" cy="50654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3125" y="2594621"/>
              <a:ext cx="439454" cy="44817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738314" y="2824168"/>
              <a:ext cx="58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7F7F7F"/>
                  </a:solidFill>
                </a:rPr>
                <a:t>Phone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389705" y="3661630"/>
            <a:ext cx="1183732" cy="862727"/>
            <a:chOff x="5916152" y="3661630"/>
            <a:chExt cx="1183732" cy="86272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6152" y="3661630"/>
              <a:ext cx="1045563" cy="67830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081657" y="4247358"/>
              <a:ext cx="10182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7F7F7F"/>
                  </a:solidFill>
                </a:rPr>
                <a:t>Video Games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148963" y="4247358"/>
            <a:ext cx="631528" cy="682307"/>
            <a:chOff x="4675410" y="4247358"/>
            <a:chExt cx="631528" cy="6823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1294" y="4247358"/>
              <a:ext cx="302697" cy="43761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675410" y="4652666"/>
              <a:ext cx="6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7F7F7F"/>
                  </a:solidFill>
                </a:rPr>
                <a:t>IWatch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432593" y="3667211"/>
            <a:ext cx="509950" cy="718646"/>
            <a:chOff x="2959040" y="3667211"/>
            <a:chExt cx="509950" cy="718646"/>
          </a:xfrm>
        </p:grpSpPr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3015898" y="3667211"/>
              <a:ext cx="355997" cy="491295"/>
              <a:chOff x="7640194" y="3463967"/>
              <a:chExt cx="688968" cy="95080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40194" y="3618582"/>
                <a:ext cx="604857" cy="79619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18395" y="3463967"/>
                <a:ext cx="310767" cy="303937"/>
              </a:xfrm>
              <a:prstGeom prst="rect">
                <a:avLst/>
              </a:prstGeom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2959040" y="4108858"/>
              <a:ext cx="509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7F7F7F"/>
                  </a:solidFill>
                </a:rPr>
                <a:t>Fitbit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529089" y="2594621"/>
            <a:ext cx="736094" cy="506546"/>
            <a:chOff x="2055536" y="2594621"/>
            <a:chExt cx="736094" cy="5065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55536" y="2594621"/>
              <a:ext cx="736094" cy="36804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055536" y="2824168"/>
              <a:ext cx="4542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7F7F7F"/>
                  </a:solidFill>
                </a:rPr>
                <a:t>Cars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432593" y="1592375"/>
            <a:ext cx="538804" cy="708655"/>
            <a:chOff x="2959040" y="1592375"/>
            <a:chExt cx="538804" cy="70865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59040" y="1592375"/>
              <a:ext cx="538804" cy="441877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3015898" y="2024031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7F7F7F"/>
                  </a:solidFill>
                </a:rPr>
                <a:t>TV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286077" y="2562558"/>
            <a:ext cx="2763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7F7F7F"/>
                </a:solidFill>
              </a:rPr>
              <a:t>They are computers too!</a:t>
            </a:r>
            <a:endParaRPr lang="en-US" sz="2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89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computers do?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20202" y="4481387"/>
            <a:ext cx="4315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7F7F7F"/>
                </a:solidFill>
              </a:rPr>
              <a:t>They run software programs</a:t>
            </a:r>
            <a:endParaRPr lang="en-US" sz="2800" dirty="0">
              <a:solidFill>
                <a:srgbClr val="7F7F7F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212103" y="931333"/>
            <a:ext cx="2041570" cy="3550054"/>
            <a:chOff x="3212103" y="931333"/>
            <a:chExt cx="2041570" cy="35500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1359" y="1825288"/>
              <a:ext cx="552196" cy="4449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7713" y="1804122"/>
              <a:ext cx="560772" cy="4997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6116" y="2494316"/>
              <a:ext cx="439454" cy="44817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8110" y="3631750"/>
              <a:ext cx="1045563" cy="67830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1561" y="3769838"/>
              <a:ext cx="302697" cy="437617"/>
            </a:xfrm>
            <a:prstGeom prst="rect">
              <a:avLst/>
            </a:prstGeom>
          </p:spPr>
        </p:pic>
        <p:grpSp>
          <p:nvGrpSpPr>
            <p:cNvPr id="20" name="Group 19"/>
            <p:cNvGrpSpPr>
              <a:grpSpLocks noChangeAspect="1"/>
            </p:cNvGrpSpPr>
            <p:nvPr/>
          </p:nvGrpSpPr>
          <p:grpSpPr>
            <a:xfrm>
              <a:off x="4477992" y="3116610"/>
              <a:ext cx="355997" cy="491295"/>
              <a:chOff x="7640194" y="3463967"/>
              <a:chExt cx="688968" cy="950805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40194" y="3618582"/>
                <a:ext cx="604857" cy="79619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18395" y="3463967"/>
                <a:ext cx="310767" cy="303937"/>
              </a:xfrm>
              <a:prstGeom prst="rect">
                <a:avLst/>
              </a:prstGeom>
            </p:spPr>
          </p:pic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1596" y="3244466"/>
              <a:ext cx="736094" cy="36804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00241" y="2519218"/>
              <a:ext cx="538804" cy="441877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3212103" y="931333"/>
              <a:ext cx="2041570" cy="355005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12179" y="1058329"/>
              <a:ext cx="689510" cy="516467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12"/>
            <a:srcRect l="9018" t="11190" r="18590" b="7538"/>
            <a:stretch/>
          </p:blipFill>
          <p:spPr>
            <a:xfrm>
              <a:off x="4386285" y="1003293"/>
              <a:ext cx="475550" cy="634956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5697713" y="1457157"/>
            <a:ext cx="2794182" cy="2762937"/>
            <a:chOff x="5697713" y="1457157"/>
            <a:chExt cx="2794182" cy="2762937"/>
          </a:xfrm>
        </p:grpSpPr>
        <p:grpSp>
          <p:nvGrpSpPr>
            <p:cNvPr id="40" name="Group 39"/>
            <p:cNvGrpSpPr/>
            <p:nvPr/>
          </p:nvGrpSpPr>
          <p:grpSpPr>
            <a:xfrm>
              <a:off x="5697713" y="1457157"/>
              <a:ext cx="2794182" cy="2286041"/>
              <a:chOff x="5697713" y="1457157"/>
              <a:chExt cx="2794182" cy="2286041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16671" y="1457157"/>
                <a:ext cx="1319744" cy="693930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697713" y="2066257"/>
                <a:ext cx="1661765" cy="1130245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559835" y="2988622"/>
                <a:ext cx="1123662" cy="754576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56500" y="2089048"/>
                <a:ext cx="935395" cy="853442"/>
              </a:xfrm>
              <a:prstGeom prst="rect">
                <a:avLst/>
              </a:prstGeom>
            </p:spPr>
          </p:pic>
        </p:grpSp>
        <p:sp>
          <p:nvSpPr>
            <p:cNvPr id="41" name="TextBox 40"/>
            <p:cNvSpPr txBox="1"/>
            <p:nvPr/>
          </p:nvSpPr>
          <p:spPr>
            <a:xfrm>
              <a:off x="6880441" y="3850762"/>
              <a:ext cx="855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A6A6A6"/>
                  </a:solidFill>
                </a:rPr>
                <a:t>Output</a:t>
              </a:r>
              <a:endParaRPr lang="en-US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2233" y="1706088"/>
            <a:ext cx="2063750" cy="2391640"/>
            <a:chOff x="512233" y="1706088"/>
            <a:chExt cx="2063750" cy="2391640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233" y="1706088"/>
              <a:ext cx="2063750" cy="206375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602479" y="3728396"/>
              <a:ext cx="1973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A6A6A6"/>
                  </a:solidFill>
                </a:rPr>
                <a:t>Software Programs</a:t>
              </a:r>
              <a:endParaRPr lang="en-US" dirty="0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55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7214E-6 -6.47748E-7 L 0.27249 -0.00154 " pathEditMode="relative" ptsTypes="AA">
                                      <p:cBhvr>
                                        <p:cTn id="1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computer software program?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96999" y="1576916"/>
            <a:ext cx="62441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7F7F7F"/>
                </a:solidFill>
              </a:rPr>
              <a:t>A series of steps by steps instructions that tell the computer how to accomplish as task, what actions to perform and how to produce an output</a:t>
            </a:r>
            <a:endParaRPr lang="en-US" sz="3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15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262579"/>
            <a:ext cx="8545512" cy="8910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do we need to write software, I thought computers were smart?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94667" y="2073249"/>
            <a:ext cx="50694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7F7F7F"/>
                </a:solidFill>
              </a:rPr>
              <a:t>But </a:t>
            </a:r>
            <a:r>
              <a:rPr lang="en-US" sz="3200" dirty="0" smtClean="0">
                <a:solidFill>
                  <a:srgbClr val="7F7F7F"/>
                </a:solidFill>
              </a:rPr>
              <a:t>sadly No! </a:t>
            </a:r>
          </a:p>
          <a:p>
            <a:pPr algn="ctr"/>
            <a:r>
              <a:rPr lang="en-US" sz="3200" dirty="0" smtClean="0">
                <a:solidFill>
                  <a:srgbClr val="7F7F7F"/>
                </a:solidFill>
              </a:rPr>
              <a:t>C</a:t>
            </a:r>
            <a:r>
              <a:rPr lang="en-US" sz="3200" dirty="0" smtClean="0">
                <a:solidFill>
                  <a:srgbClr val="7F7F7F"/>
                </a:solidFill>
              </a:rPr>
              <a:t>omputers </a:t>
            </a:r>
            <a:r>
              <a:rPr lang="en-US" sz="3200" dirty="0" smtClean="0">
                <a:solidFill>
                  <a:srgbClr val="7F7F7F"/>
                </a:solidFill>
              </a:rPr>
              <a:t>are not smart, at least not yet. </a:t>
            </a:r>
            <a:r>
              <a:rPr lang="en-US" sz="3200" dirty="0" smtClean="0">
                <a:solidFill>
                  <a:srgbClr val="7F7F7F"/>
                </a:solidFill>
              </a:rPr>
              <a:t>But they are starting to</a:t>
            </a:r>
            <a:r>
              <a:rPr lang="is-IS" sz="3200" dirty="0" smtClean="0">
                <a:solidFill>
                  <a:srgbClr val="7F7F7F"/>
                </a:solidFill>
              </a:rPr>
              <a:t>… </a:t>
            </a:r>
            <a:r>
              <a:rPr lang="en-US" sz="3200" dirty="0" smtClean="0">
                <a:solidFill>
                  <a:srgbClr val="7F7F7F"/>
                </a:solidFill>
              </a:rPr>
              <a:t>Until </a:t>
            </a:r>
            <a:r>
              <a:rPr lang="en-US" sz="3200" dirty="0" smtClean="0">
                <a:solidFill>
                  <a:srgbClr val="7F7F7F"/>
                </a:solidFill>
              </a:rPr>
              <a:t>then, they need to be told what to </a:t>
            </a:r>
            <a:r>
              <a:rPr lang="en-US" sz="3200" dirty="0" smtClean="0">
                <a:solidFill>
                  <a:srgbClr val="7F7F7F"/>
                </a:solidFill>
              </a:rPr>
              <a:t>do.</a:t>
            </a:r>
            <a:endParaRPr lang="en-US" sz="3200" dirty="0">
              <a:solidFill>
                <a:srgbClr val="7F7F7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9916" y="1703917"/>
            <a:ext cx="3227917" cy="2232778"/>
            <a:chOff x="179916" y="1703917"/>
            <a:chExt cx="3227917" cy="22327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916" y="2123016"/>
              <a:ext cx="3227917" cy="181367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79916" y="1703917"/>
              <a:ext cx="31651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You must be thinking about this</a:t>
              </a:r>
              <a:endParaRPr lang="en-US" dirty="0">
                <a:solidFill>
                  <a:srgbClr val="7F7F7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791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write software?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973993"/>
            <a:ext cx="799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7F7F7F"/>
                </a:solidFill>
              </a:rPr>
              <a:t>Software are written using languages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7F7F7F"/>
                </a:solidFill>
              </a:rPr>
              <a:t>Pretty much the same way human communicate with each other</a:t>
            </a:r>
            <a:endParaRPr lang="en-US" dirty="0">
              <a:solidFill>
                <a:srgbClr val="7F7F7F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55890" y="2539999"/>
            <a:ext cx="2999895" cy="2238048"/>
            <a:chOff x="655890" y="2539999"/>
            <a:chExt cx="2999895" cy="22380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890" y="2539999"/>
              <a:ext cx="2999895" cy="178344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533072" y="4408715"/>
              <a:ext cx="866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Human</a:t>
              </a:r>
              <a:endParaRPr lang="en-US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889500" y="1659906"/>
            <a:ext cx="3673927" cy="3204194"/>
            <a:chOff x="4889500" y="1659906"/>
            <a:chExt cx="3673927" cy="3204194"/>
          </a:xfrm>
        </p:grpSpPr>
        <p:grpSp>
          <p:nvGrpSpPr>
            <p:cNvPr id="12" name="Group 11"/>
            <p:cNvGrpSpPr/>
            <p:nvPr/>
          </p:nvGrpSpPr>
          <p:grpSpPr>
            <a:xfrm>
              <a:off x="4889500" y="1659906"/>
              <a:ext cx="3673927" cy="3204194"/>
              <a:chOff x="4889500" y="1659906"/>
              <a:chExt cx="3673927" cy="3204194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889500" y="1659906"/>
                <a:ext cx="3673927" cy="83099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public static void main(String[] args) {</a:t>
                </a:r>
              </a:p>
              <a:p>
                <a:r>
                  <a:rPr lang="en-US" sz="1600" dirty="0"/>
                  <a:t>	</a:t>
                </a:r>
                <a:r>
                  <a:rPr lang="en-US" sz="1600" dirty="0" smtClean="0"/>
                  <a:t>System.out.println</a:t>
                </a:r>
                <a:r>
                  <a:rPr lang="en-US" sz="1600" dirty="0"/>
                  <a:t>("Hello World!");</a:t>
                </a:r>
              </a:p>
              <a:p>
                <a:r>
                  <a:rPr lang="en-US" sz="1600" dirty="0" smtClean="0"/>
                  <a:t>}</a:t>
                </a:r>
                <a:endParaRPr lang="en-US" sz="1600" dirty="0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464629" y="2679700"/>
                <a:ext cx="2387600" cy="2184400"/>
              </a:xfrm>
              <a:prstGeom prst="rect">
                <a:avLst/>
              </a:prstGeom>
            </p:spPr>
          </p:pic>
          <p:cxnSp>
            <p:nvCxnSpPr>
              <p:cNvPr id="8" name="Straight Arrow Connector 7"/>
              <p:cNvCxnSpPr/>
              <p:nvPr/>
            </p:nvCxnSpPr>
            <p:spPr>
              <a:xfrm>
                <a:off x="6177643" y="2490903"/>
                <a:ext cx="0" cy="29402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6602173" y="2498167"/>
                <a:ext cx="0" cy="23916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7010400" y="2490903"/>
                <a:ext cx="0" cy="29402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7282543" y="2498167"/>
                <a:ext cx="0" cy="29402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31626" y="4494768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Computers</a:t>
              </a:r>
              <a:endParaRPr lang="en-US" dirty="0">
                <a:solidFill>
                  <a:srgbClr val="7F7F7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61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0C9"/>
      </a:accent5>
      <a:accent6>
        <a:srgbClr val="2E2EB9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Book"/>
        <a:ea typeface="Avenir Book"/>
        <a:cs typeface="Avenir Book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63500" dist="254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B7B31"/>
        </a:solidFill>
        <a:ln>
          <a:solidFill>
            <a:schemeClr val="bg1"/>
          </a:solidFill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38100" cap="flat">
          <a:solidFill>
            <a:srgbClr val="00CC99"/>
          </a:solidFill>
          <a:prstDash val="solid"/>
          <a:bevel/>
        </a:ln>
        <a:effectLst>
          <a:outerShdw blurRad="63500" dist="254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82987" tIns="82987" rIns="82987" bIns="82987" numCol="1" spcCol="38100" rtlCol="0" anchor="t">
        <a:spAutoFit/>
      </a:bodyPr>
      <a:lstStyle>
        <a:defPPr marL="0" marR="0" indent="0" algn="l" defTabSz="449262" rtl="0" fontAlgn="auto" latinLnBrk="1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66497</TotalTime>
  <Words>945</Words>
  <Application>Microsoft Macintosh PowerPoint</Application>
  <PresentationFormat>On-screen Show (16:9)</PresentationFormat>
  <Paragraphs>160</Paragraphs>
  <Slides>32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Office Theme</vt:lpstr>
      <vt:lpstr>Default</vt:lpstr>
      <vt:lpstr>PowerPoint Presentation</vt:lpstr>
      <vt:lpstr>Meet today’s instructors</vt:lpstr>
      <vt:lpstr>Objectives</vt:lpstr>
      <vt:lpstr>What’s a computer?</vt:lpstr>
      <vt:lpstr>Is that it?</vt:lpstr>
      <vt:lpstr>What do computers do?</vt:lpstr>
      <vt:lpstr>What’s a computer software program?</vt:lpstr>
      <vt:lpstr>Why do we need to write software, I thought computers were smart?</vt:lpstr>
      <vt:lpstr>How do we write software?</vt:lpstr>
      <vt:lpstr>Do computers understand english?</vt:lpstr>
      <vt:lpstr>But you said programming languages looks like english?</vt:lpstr>
      <vt:lpstr>Why does my computer freeze sometimes?</vt:lpstr>
      <vt:lpstr>A bug!</vt:lpstr>
      <vt:lpstr>No, more something like this</vt:lpstr>
      <vt:lpstr>Why do we call them bug?</vt:lpstr>
      <vt:lpstr>So how do we get rid of bugs?</vt:lpstr>
      <vt:lpstr>How do we get rid of bugs?</vt:lpstr>
      <vt:lpstr>That brings us to the fun part of today</vt:lpstr>
      <vt:lpstr>So let’s start!</vt:lpstr>
      <vt:lpstr>PowerPoint Presentation</vt:lpstr>
      <vt:lpstr>Let’s fix some bugs</vt:lpstr>
      <vt:lpstr>What is Eclipse?</vt:lpstr>
      <vt:lpstr>Prepare to squash the bugs!</vt:lpstr>
      <vt:lpstr>Fix the mustache vs hat message</vt:lpstr>
      <vt:lpstr>Fix the weird window title</vt:lpstr>
      <vt:lpstr>Fix the bad error message</vt:lpstr>
      <vt:lpstr>Want to improve the app?</vt:lpstr>
      <vt:lpstr>Let’s add a new game</vt:lpstr>
      <vt:lpstr>Create a new Tab</vt:lpstr>
      <vt:lpstr>Restart FunBob again</vt:lpstr>
      <vt:lpstr>Play the new games, you deserve it!</vt:lpstr>
      <vt:lpstr>PowerPoint Presentation</vt:lpstr>
    </vt:vector>
  </TitlesOfParts>
  <Company>IBM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Taieb</dc:creator>
  <cp:lastModifiedBy>David Taieb</cp:lastModifiedBy>
  <cp:revision>542</cp:revision>
  <dcterms:created xsi:type="dcterms:W3CDTF">2016-04-22T21:24:43Z</dcterms:created>
  <dcterms:modified xsi:type="dcterms:W3CDTF">2016-09-17T18:42:50Z</dcterms:modified>
</cp:coreProperties>
</file>